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1">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76E1BEE-A43D-42CD-9FF3-F0E92C52FFAD}">
  <a:tblStyle styleId="{976E1BEE-A43D-42CD-9FF3-F0E92C52FFAD}"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46" y="-96"/>
      </p:cViewPr>
      <p:guideLst>
        <p:guide orient="horz" pos="2161"/>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8475" cy="463550"/>
          </a:xfrm>
          <a:prstGeom prst="rect">
            <a:avLst/>
          </a:prstGeom>
          <a:noFill/>
          <a:ln>
            <a:noFill/>
          </a:ln>
        </p:spPr>
        <p:txBody>
          <a:bodyPr spcFirstLastPara="1" wrap="square" lIns="93150" tIns="46575" rIns="93150" bIns="46575" anchor="t" anchorCtr="0">
            <a:noAutofit/>
          </a:bodyPr>
          <a:lstStyle>
            <a:lvl1pPr marR="0" lvl="0"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1pPr>
            <a:lvl2pPr marR="0" lvl="1"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2pPr>
            <a:lvl3pPr marR="0" lvl="2"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3pPr>
            <a:lvl4pPr marR="0" lvl="3"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4pPr>
            <a:lvl5pPr marR="0" lvl="4"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5pPr>
            <a:lvl6pPr marR="0" lvl="5"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6pPr>
            <a:lvl7pPr marR="0" lvl="6"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7pPr>
            <a:lvl8pPr marR="0" lvl="7"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8pPr>
            <a:lvl9pPr marR="0" lvl="8"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9pPr>
          </a:lstStyle>
          <a:p>
            <a:endParaRPr/>
          </a:p>
        </p:txBody>
      </p:sp>
      <p:sp>
        <p:nvSpPr>
          <p:cNvPr id="4" name="Google Shape;4;n"/>
          <p:cNvSpPr txBox="1">
            <a:spLocks noGrp="1"/>
          </p:cNvSpPr>
          <p:nvPr>
            <p:ph type="dt" idx="10"/>
          </p:nvPr>
        </p:nvSpPr>
        <p:spPr>
          <a:xfrm>
            <a:off x="3970337" y="0"/>
            <a:ext cx="3038475" cy="463550"/>
          </a:xfrm>
          <a:prstGeom prst="rect">
            <a:avLst/>
          </a:prstGeom>
          <a:noFill/>
          <a:ln>
            <a:noFill/>
          </a:ln>
        </p:spPr>
        <p:txBody>
          <a:bodyPr spcFirstLastPara="1" wrap="square" lIns="93150" tIns="46575" rIns="93150" bIns="46575" anchor="t" anchorCtr="0">
            <a:noAutofit/>
          </a:bodyPr>
          <a:lstStyle>
            <a:lvl1pPr marR="0" lvl="0"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1pPr>
            <a:lvl2pPr marR="0" lvl="1"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2pPr>
            <a:lvl3pPr marR="0" lvl="2"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3pPr>
            <a:lvl4pPr marR="0" lvl="3"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4pPr>
            <a:lvl5pPr marR="0" lvl="4"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5pPr>
            <a:lvl6pPr marR="0" lvl="5"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6pPr>
            <a:lvl7pPr marR="0" lvl="6"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7pPr>
            <a:lvl8pPr marR="0" lvl="7"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8pPr>
            <a:lvl9pPr marR="0" lvl="8"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9pPr>
          </a:lstStyle>
          <a:p>
            <a:endParaRPr/>
          </a:p>
        </p:txBody>
      </p:sp>
      <p:sp>
        <p:nvSpPr>
          <p:cNvPr id="5" name="Google Shape;5;n"/>
          <p:cNvSpPr>
            <a:spLocks noGrp="1" noRot="1" noChangeAspect="1"/>
          </p:cNvSpPr>
          <p:nvPr>
            <p:ph type="sldImg" idx="3"/>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675" y="4416425"/>
            <a:ext cx="5607050" cy="4181475"/>
          </a:xfrm>
          <a:prstGeom prst="rect">
            <a:avLst/>
          </a:prstGeom>
          <a:noFill/>
          <a:ln>
            <a:noFill/>
          </a:ln>
        </p:spPr>
        <p:txBody>
          <a:bodyPr spcFirstLastPara="1" wrap="square" lIns="93150" tIns="46575" rIns="93150" bIns="46575"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831262"/>
            <a:ext cx="3038475" cy="463550"/>
          </a:xfrm>
          <a:prstGeom prst="rect">
            <a:avLst/>
          </a:prstGeom>
          <a:noFill/>
          <a:ln>
            <a:noFill/>
          </a:ln>
        </p:spPr>
        <p:txBody>
          <a:bodyPr spcFirstLastPara="1" wrap="square" lIns="93150" tIns="46575" rIns="93150" bIns="46575" anchor="b" anchorCtr="0">
            <a:noAutofit/>
          </a:bodyPr>
          <a:lstStyle>
            <a:lvl1pPr marR="0" lvl="0"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1pPr>
            <a:lvl2pPr marR="0" lvl="1"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2pPr>
            <a:lvl3pPr marR="0" lvl="2"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3pPr>
            <a:lvl4pPr marR="0" lvl="3"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4pPr>
            <a:lvl5pPr marR="0" lvl="4"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5pPr>
            <a:lvl6pPr marR="0" lvl="5"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6pPr>
            <a:lvl7pPr marR="0" lvl="6"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7pPr>
            <a:lvl8pPr marR="0" lvl="7"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8pPr>
            <a:lvl9pPr marR="0" lvl="8" algn="l" rtl="0">
              <a:lnSpc>
                <a:spcPct val="100000"/>
              </a:lnSpc>
              <a:spcBef>
                <a:spcPts val="0"/>
              </a:spcBef>
              <a:spcAft>
                <a:spcPts val="0"/>
              </a:spcAft>
              <a:buSzPts val="1400"/>
              <a:buNone/>
              <a:defRPr sz="2400" b="1" i="0" u="none" strike="noStrike" cap="none">
                <a:solidFill>
                  <a:srgbClr val="000000"/>
                </a:solidFill>
                <a:latin typeface="Times New Roman"/>
                <a:ea typeface="Times New Roman"/>
                <a:cs typeface="Times New Roman"/>
                <a:sym typeface="Times New Roman"/>
              </a:defRPr>
            </a:lvl9pPr>
          </a:lstStyle>
          <a:p>
            <a:endParaRPr/>
          </a:p>
        </p:txBody>
      </p:sp>
      <p:sp>
        <p:nvSpPr>
          <p:cNvPr id="8" name="Google Shape;8;n"/>
          <p:cNvSpPr txBox="1">
            <a:spLocks noGrp="1"/>
          </p:cNvSpPr>
          <p:nvPr>
            <p:ph type="sldNum" idx="12"/>
          </p:nvPr>
        </p:nvSpPr>
        <p:spPr>
          <a:xfrm>
            <a:off x="3970337" y="8831262"/>
            <a:ext cx="3038475" cy="463550"/>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300"/>
              <a:buFont typeface="Times New Roman"/>
              <a:buNone/>
            </a:pPr>
            <a:fld id="{00000000-1234-1234-1234-123412341234}" type="slidenum">
              <a:rPr lang="en-US" sz="1300" b="0" i="0" u="none" strike="noStrike" cap="none">
                <a:solidFill>
                  <a:srgbClr val="000000"/>
                </a:solidFill>
                <a:latin typeface="Times New Roman"/>
                <a:ea typeface="Times New Roman"/>
                <a:cs typeface="Times New Roman"/>
                <a:sym typeface="Times New Roman"/>
              </a:rPr>
              <a:pPr marL="0" marR="0" lvl="0" indent="0" algn="r" rtl="0">
                <a:lnSpc>
                  <a:spcPct val="100000"/>
                </a:lnSpc>
                <a:spcBef>
                  <a:spcPts val="0"/>
                </a:spcBef>
                <a:spcAft>
                  <a:spcPts val="0"/>
                </a:spcAft>
                <a:buClr>
                  <a:srgbClr val="000000"/>
                </a:buClr>
                <a:buSzPts val="1300"/>
                <a:buFont typeface="Times New Roman"/>
                <a:buNone/>
              </a:p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3" Type="http://schemas.openxmlformats.org/officeDocument/2006/relationships/hyperlink" Target="http://en.wikipedia.org/wiki/Centers_for_Disease_Control_and_Prevention" TargetMode="External"/><Relationship Id="rId2" Type="http://schemas.openxmlformats.org/officeDocument/2006/relationships/slide" Target="../slides/slide39.xml"/><Relationship Id="rId1" Type="http://schemas.openxmlformats.org/officeDocument/2006/relationships/notesMaster" Target="../notesMasters/notesMaster1.xml"/><Relationship Id="rId4" Type="http://schemas.openxmlformats.org/officeDocument/2006/relationships/hyperlink" Target="http://phil.cdc.gov/phil/home.asp"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0: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183" name="Google Shape;183;p10: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1: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191" name="Google Shape;191;p11: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2:notes"/>
          <p:cNvSpPr txBox="1"/>
          <p:nvPr/>
        </p:nvSpPr>
        <p:spPr>
          <a:xfrm>
            <a:off x="3970337" y="8831262"/>
            <a:ext cx="3038475" cy="463550"/>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300"/>
              <a:buFont typeface="Times New Roman"/>
              <a:buNone/>
            </a:pPr>
            <a:fld id="{00000000-1234-1234-1234-123412341234}" type="slidenum">
              <a:rPr lang="en-US" sz="1300" b="1" i="0" u="none">
                <a:solidFill>
                  <a:srgbClr val="000000"/>
                </a:solidFill>
                <a:latin typeface="Times New Roman"/>
                <a:ea typeface="Times New Roman"/>
                <a:cs typeface="Times New Roman"/>
                <a:sym typeface="Times New Roman"/>
              </a:rPr>
              <a:pPr marL="0" marR="0" lvl="0" indent="0" algn="r" rtl="0">
                <a:lnSpc>
                  <a:spcPct val="100000"/>
                </a:lnSpc>
                <a:spcBef>
                  <a:spcPts val="0"/>
                </a:spcBef>
                <a:spcAft>
                  <a:spcPts val="0"/>
                </a:spcAft>
                <a:buClr>
                  <a:srgbClr val="000000"/>
                </a:buClr>
                <a:buSzPts val="1300"/>
                <a:buFont typeface="Times New Roman"/>
                <a:buNone/>
              </a:pPr>
              <a:t>12</a:t>
            </a:fld>
            <a:endParaRPr/>
          </a:p>
        </p:txBody>
      </p:sp>
      <p:sp>
        <p:nvSpPr>
          <p:cNvPr id="206" name="Google Shape;206;p12: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07" name="Google Shape;207;p12:notes"/>
          <p:cNvSpPr txBox="1">
            <a:spLocks noGrp="1"/>
          </p:cNvSpPr>
          <p:nvPr>
            <p:ph type="body" idx="1"/>
          </p:nvPr>
        </p:nvSpPr>
        <p:spPr>
          <a:xfrm>
            <a:off x="701675" y="4416425"/>
            <a:ext cx="5607050" cy="4181475"/>
          </a:xfrm>
          <a:prstGeom prst="rect">
            <a:avLst/>
          </a:prstGeom>
          <a:noFill/>
          <a:ln>
            <a:noFill/>
          </a:ln>
        </p:spPr>
        <p:txBody>
          <a:bodyPr spcFirstLastPara="1" wrap="square" lIns="93150" tIns="46575" rIns="93150" bIns="4657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13: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219" name="Google Shape;219;p13: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14: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226" name="Google Shape;226;p14: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15: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236" name="Google Shape;236;p15: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16: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244" name="Google Shape;244;p16: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17: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275" name="Google Shape;275;p17: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p18: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286" name="Google Shape;286;p18: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19: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294" name="Google Shape;294;p19: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94" name="Google Shape;94;p2: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20: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300" name="Google Shape;300;p20: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p21: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307" name="Google Shape;307;p21: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p22: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315" name="Google Shape;315;p22: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p23: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323" name="Google Shape;323;p23: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p24: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336" name="Google Shape;336;p24: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25: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352" name="Google Shape;352;p25: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p26: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362" name="Google Shape;362;p26: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p27: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375" name="Google Shape;375;p27: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9"/>
        <p:cNvGrpSpPr/>
        <p:nvPr/>
      </p:nvGrpSpPr>
      <p:grpSpPr>
        <a:xfrm>
          <a:off x="0" y="0"/>
          <a:ext cx="0" cy="0"/>
          <a:chOff x="0" y="0"/>
          <a:chExt cx="0" cy="0"/>
        </a:xfrm>
      </p:grpSpPr>
      <p:sp>
        <p:nvSpPr>
          <p:cNvPr id="390" name="Google Shape;390;p28: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391" name="Google Shape;391;p28: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0"/>
        <p:cNvGrpSpPr/>
        <p:nvPr/>
      </p:nvGrpSpPr>
      <p:grpSpPr>
        <a:xfrm>
          <a:off x="0" y="0"/>
          <a:ext cx="0" cy="0"/>
          <a:chOff x="0" y="0"/>
          <a:chExt cx="0" cy="0"/>
        </a:xfrm>
      </p:grpSpPr>
      <p:sp>
        <p:nvSpPr>
          <p:cNvPr id="411" name="Google Shape;411;p29: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412" name="Google Shape;412;p29: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100" name="Google Shape;100;p3: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p30: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437" name="Google Shape;437;p30: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8"/>
        <p:cNvGrpSpPr/>
        <p:nvPr/>
      </p:nvGrpSpPr>
      <p:grpSpPr>
        <a:xfrm>
          <a:off x="0" y="0"/>
          <a:ext cx="0" cy="0"/>
          <a:chOff x="0" y="0"/>
          <a:chExt cx="0" cy="0"/>
        </a:xfrm>
      </p:grpSpPr>
      <p:sp>
        <p:nvSpPr>
          <p:cNvPr id="459" name="Google Shape;459;p31: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460" name="Google Shape;460;p31: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4"/>
        <p:cNvGrpSpPr/>
        <p:nvPr/>
      </p:nvGrpSpPr>
      <p:grpSpPr>
        <a:xfrm>
          <a:off x="0" y="0"/>
          <a:ext cx="0" cy="0"/>
          <a:chOff x="0" y="0"/>
          <a:chExt cx="0" cy="0"/>
        </a:xfrm>
      </p:grpSpPr>
      <p:sp>
        <p:nvSpPr>
          <p:cNvPr id="465" name="Google Shape;465;p32: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466" name="Google Shape;466;p32: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3"/>
        <p:cNvGrpSpPr/>
        <p:nvPr/>
      </p:nvGrpSpPr>
      <p:grpSpPr>
        <a:xfrm>
          <a:off x="0" y="0"/>
          <a:ext cx="0" cy="0"/>
          <a:chOff x="0" y="0"/>
          <a:chExt cx="0" cy="0"/>
        </a:xfrm>
      </p:grpSpPr>
      <p:sp>
        <p:nvSpPr>
          <p:cNvPr id="474" name="Google Shape;474;p33: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475" name="Google Shape;475;p33: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9"/>
        <p:cNvGrpSpPr/>
        <p:nvPr/>
      </p:nvGrpSpPr>
      <p:grpSpPr>
        <a:xfrm>
          <a:off x="0" y="0"/>
          <a:ext cx="0" cy="0"/>
          <a:chOff x="0" y="0"/>
          <a:chExt cx="0" cy="0"/>
        </a:xfrm>
      </p:grpSpPr>
      <p:sp>
        <p:nvSpPr>
          <p:cNvPr id="510" name="Google Shape;510;p34: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511" name="Google Shape;511;p34: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8"/>
        <p:cNvGrpSpPr/>
        <p:nvPr/>
      </p:nvGrpSpPr>
      <p:grpSpPr>
        <a:xfrm>
          <a:off x="0" y="0"/>
          <a:ext cx="0" cy="0"/>
          <a:chOff x="0" y="0"/>
          <a:chExt cx="0" cy="0"/>
        </a:xfrm>
      </p:grpSpPr>
      <p:sp>
        <p:nvSpPr>
          <p:cNvPr id="519" name="Google Shape;519;p35: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520" name="Google Shape;520;p35: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
        <p:cNvGrpSpPr/>
        <p:nvPr/>
      </p:nvGrpSpPr>
      <p:grpSpPr>
        <a:xfrm>
          <a:off x="0" y="0"/>
          <a:ext cx="0" cy="0"/>
          <a:chOff x="0" y="0"/>
          <a:chExt cx="0" cy="0"/>
        </a:xfrm>
      </p:grpSpPr>
      <p:sp>
        <p:nvSpPr>
          <p:cNvPr id="555" name="Google Shape;555;p36: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556" name="Google Shape;556;p36: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3"/>
        <p:cNvGrpSpPr/>
        <p:nvPr/>
      </p:nvGrpSpPr>
      <p:grpSpPr>
        <a:xfrm>
          <a:off x="0" y="0"/>
          <a:ext cx="0" cy="0"/>
          <a:chOff x="0" y="0"/>
          <a:chExt cx="0" cy="0"/>
        </a:xfrm>
      </p:grpSpPr>
      <p:sp>
        <p:nvSpPr>
          <p:cNvPr id="564" name="Google Shape;564;p37: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565" name="Google Shape;565;p37: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9"/>
        <p:cNvGrpSpPr/>
        <p:nvPr/>
      </p:nvGrpSpPr>
      <p:grpSpPr>
        <a:xfrm>
          <a:off x="0" y="0"/>
          <a:ext cx="0" cy="0"/>
          <a:chOff x="0" y="0"/>
          <a:chExt cx="0" cy="0"/>
        </a:xfrm>
      </p:grpSpPr>
      <p:sp>
        <p:nvSpPr>
          <p:cNvPr id="600" name="Google Shape;600;p38: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601" name="Google Shape;601;p38: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8"/>
        <p:cNvGrpSpPr/>
        <p:nvPr/>
      </p:nvGrpSpPr>
      <p:grpSpPr>
        <a:xfrm>
          <a:off x="0" y="0"/>
          <a:ext cx="0" cy="0"/>
          <a:chOff x="0" y="0"/>
          <a:chExt cx="0" cy="0"/>
        </a:xfrm>
      </p:grpSpPr>
      <p:sp>
        <p:nvSpPr>
          <p:cNvPr id="609" name="Google Shape;609;p39:notes"/>
          <p:cNvSpPr txBox="1"/>
          <p:nvPr/>
        </p:nvSpPr>
        <p:spPr>
          <a:xfrm>
            <a:off x="3970337" y="8831262"/>
            <a:ext cx="3038475" cy="463550"/>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300"/>
              <a:buFont typeface="Times New Roman"/>
              <a:buNone/>
            </a:pPr>
            <a:fld id="{00000000-1234-1234-1234-123412341234}" type="slidenum">
              <a:rPr lang="en-US" sz="1300" b="1" i="0" u="none">
                <a:solidFill>
                  <a:srgbClr val="000000"/>
                </a:solidFill>
                <a:latin typeface="Times New Roman"/>
                <a:ea typeface="Times New Roman"/>
                <a:cs typeface="Times New Roman"/>
                <a:sym typeface="Times New Roman"/>
              </a:rPr>
              <a:pPr marL="0" marR="0" lvl="0" indent="0" algn="r" rtl="0">
                <a:lnSpc>
                  <a:spcPct val="100000"/>
                </a:lnSpc>
                <a:spcBef>
                  <a:spcPts val="0"/>
                </a:spcBef>
                <a:spcAft>
                  <a:spcPts val="0"/>
                </a:spcAft>
                <a:buClr>
                  <a:srgbClr val="000000"/>
                </a:buClr>
                <a:buSzPts val="1300"/>
                <a:buFont typeface="Times New Roman"/>
                <a:buNone/>
              </a:pPr>
              <a:t>39</a:t>
            </a:fld>
            <a:endParaRPr/>
          </a:p>
        </p:txBody>
      </p:sp>
      <p:sp>
        <p:nvSpPr>
          <p:cNvPr id="610" name="Google Shape;610;p39: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11" name="Google Shape;611;p39:notes"/>
          <p:cNvSpPr txBox="1">
            <a:spLocks noGrp="1"/>
          </p:cNvSpPr>
          <p:nvPr>
            <p:ph type="body" idx="1"/>
          </p:nvPr>
        </p:nvSpPr>
        <p:spPr>
          <a:xfrm>
            <a:off x="701675" y="4416425"/>
            <a:ext cx="5607050" cy="4181475"/>
          </a:xfrm>
          <a:prstGeom prst="rect">
            <a:avLst/>
          </a:prstGeom>
          <a:noFill/>
          <a:ln>
            <a:noFill/>
          </a:ln>
        </p:spPr>
        <p:txBody>
          <a:bodyPr spcFirstLastPara="1" wrap="square" lIns="93150" tIns="46575" rIns="93150" bIns="46575" anchor="t" anchorCtr="0">
            <a:noAutofit/>
          </a:bodyPr>
          <a:lstStyle/>
          <a:p>
            <a:pPr marL="0" lvl="0" indent="0" algn="l" rtl="0">
              <a:spcBef>
                <a:spcPts val="0"/>
              </a:spcBef>
              <a:spcAft>
                <a:spcPts val="0"/>
              </a:spcAft>
              <a:buSzPts val="1800"/>
              <a:buNone/>
            </a:pPr>
            <a:r>
              <a:rPr lang="en-US"/>
              <a:t>Image by Cynthia Goldsmith, obtained from Wikipedia Commons: http://commons.wikimedia.org/wiki/File:Influenza_virus_particle_color.jpg. This media originally comes from the </a:t>
            </a:r>
            <a:r>
              <a:rPr lang="en-US" u="sng">
                <a:solidFill>
                  <a:srgbClr val="000000"/>
                </a:solidFill>
                <a:hlinkClick r:id="rId3"/>
              </a:rPr>
              <a:t>Centers for Disease Control and Prevention</a:t>
            </a:r>
            <a:r>
              <a:rPr lang="en-US"/>
              <a:t>Image by Cynthia Goldsmith, obtained from Wikipedia Commons: http://commons.wikimedia.org/wiki/File:Influenza_virus_particle_color.jpg. This media originally comes from the Centers for Disease Control and Prevention's </a:t>
            </a:r>
            <a:r>
              <a:rPr lang="en-US" u="sng">
                <a:solidFill>
                  <a:srgbClr val="000000"/>
                </a:solidFill>
                <a:hlinkClick r:id="rId4"/>
              </a:rPr>
              <a:t>Public Health Image Library</a:t>
            </a:r>
            <a:r>
              <a:rPr lang="en-US"/>
              <a:t> (PHIL), with identification number </a:t>
            </a:r>
            <a:r>
              <a:rPr lang="en-US" b="1"/>
              <a:t>#10073</a:t>
            </a:r>
            <a:r>
              <a:rPr lang="en-US"/>
              <a:t>. Public domain.</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4: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106" name="Google Shape;106;p4: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5"/>
        <p:cNvGrpSpPr/>
        <p:nvPr/>
      </p:nvGrpSpPr>
      <p:grpSpPr>
        <a:xfrm>
          <a:off x="0" y="0"/>
          <a:ext cx="0" cy="0"/>
          <a:chOff x="0" y="0"/>
          <a:chExt cx="0" cy="0"/>
        </a:xfrm>
      </p:grpSpPr>
      <p:sp>
        <p:nvSpPr>
          <p:cNvPr id="646" name="Google Shape;646;p40: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647" name="Google Shape;647;p40: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2"/>
        <p:cNvGrpSpPr/>
        <p:nvPr/>
      </p:nvGrpSpPr>
      <p:grpSpPr>
        <a:xfrm>
          <a:off x="0" y="0"/>
          <a:ext cx="0" cy="0"/>
          <a:chOff x="0" y="0"/>
          <a:chExt cx="0" cy="0"/>
        </a:xfrm>
      </p:grpSpPr>
      <p:sp>
        <p:nvSpPr>
          <p:cNvPr id="653" name="Google Shape;653;p41: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654" name="Google Shape;654;p41: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0"/>
        <p:cNvGrpSpPr/>
        <p:nvPr/>
      </p:nvGrpSpPr>
      <p:grpSpPr>
        <a:xfrm>
          <a:off x="0" y="0"/>
          <a:ext cx="0" cy="0"/>
          <a:chOff x="0" y="0"/>
          <a:chExt cx="0" cy="0"/>
        </a:xfrm>
      </p:grpSpPr>
      <p:sp>
        <p:nvSpPr>
          <p:cNvPr id="661" name="Google Shape;661;p42: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662" name="Google Shape;662;p42: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5: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112" name="Google Shape;112;p5: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6: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118" name="Google Shape;118;p6: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7: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126" name="Google Shape;126;p7: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9:notes"/>
          <p:cNvSpPr txBox="1">
            <a:spLocks noGrp="1"/>
          </p:cNvSpPr>
          <p:nvPr>
            <p:ph type="body" idx="1"/>
          </p:nvPr>
        </p:nvSpPr>
        <p:spPr>
          <a:xfrm>
            <a:off x="701675" y="4416425"/>
            <a:ext cx="5607050" cy="4181475"/>
          </a:xfrm>
          <a:prstGeom prst="rect">
            <a:avLst/>
          </a:prstGeom>
        </p:spPr>
        <p:txBody>
          <a:bodyPr spcFirstLastPara="1" wrap="square" lIns="93150" tIns="46575" rIns="93150" bIns="46575" anchor="t" anchorCtr="0">
            <a:noAutofit/>
          </a:bodyPr>
          <a:lstStyle/>
          <a:p>
            <a:pPr marL="0" lvl="0" indent="0" algn="l" rtl="0">
              <a:spcBef>
                <a:spcPts val="0"/>
              </a:spcBef>
              <a:spcAft>
                <a:spcPts val="0"/>
              </a:spcAft>
              <a:buNone/>
            </a:pPr>
            <a:endParaRPr/>
          </a:p>
        </p:txBody>
      </p:sp>
      <p:sp>
        <p:nvSpPr>
          <p:cNvPr id="170" name="Google Shape;170;p9: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4" name="Google Shape;74;p11"/>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chemeClr val="dk1"/>
              </a:buClr>
              <a:buSzPts val="2000"/>
              <a:buFont typeface="Times New Roman"/>
              <a:buNone/>
              <a:defRPr sz="2000"/>
            </a:lvl1pPr>
            <a:lvl2pPr marL="914400" lvl="1" indent="-228600" algn="l">
              <a:spcBef>
                <a:spcPts val="360"/>
              </a:spcBef>
              <a:spcAft>
                <a:spcPts val="0"/>
              </a:spcAft>
              <a:buClr>
                <a:schemeClr val="dk1"/>
              </a:buClr>
              <a:buSzPts val="1800"/>
              <a:buFont typeface="Times New Roman"/>
              <a:buNone/>
              <a:defRPr sz="1800"/>
            </a:lvl2pPr>
            <a:lvl3pPr marL="1371600" lvl="2" indent="-228600" algn="l">
              <a:spcBef>
                <a:spcPts val="320"/>
              </a:spcBef>
              <a:spcAft>
                <a:spcPts val="0"/>
              </a:spcAft>
              <a:buClr>
                <a:schemeClr val="dk1"/>
              </a:buClr>
              <a:buSzPts val="1600"/>
              <a:buFont typeface="Times New Roman"/>
              <a:buNone/>
              <a:defRPr sz="1600"/>
            </a:lvl3pPr>
            <a:lvl4pPr marL="1828800" lvl="3" indent="-228600" algn="l">
              <a:spcBef>
                <a:spcPts val="280"/>
              </a:spcBef>
              <a:spcAft>
                <a:spcPts val="0"/>
              </a:spcAft>
              <a:buClr>
                <a:schemeClr val="dk1"/>
              </a:buClr>
              <a:buSzPts val="1400"/>
              <a:buFont typeface="Times New Roman"/>
              <a:buNone/>
              <a:defRPr sz="1400"/>
            </a:lvl4pPr>
            <a:lvl5pPr marL="2286000" lvl="4" indent="-228600" algn="l">
              <a:spcBef>
                <a:spcPts val="280"/>
              </a:spcBef>
              <a:spcAft>
                <a:spcPts val="0"/>
              </a:spcAft>
              <a:buClr>
                <a:schemeClr val="dk1"/>
              </a:buClr>
              <a:buSzPts val="1400"/>
              <a:buFont typeface="Times New Roman"/>
              <a:buNone/>
              <a:defRPr sz="1400"/>
            </a:lvl5pPr>
            <a:lvl6pPr marL="2743200" lvl="5" indent="-228600" algn="l">
              <a:spcBef>
                <a:spcPts val="280"/>
              </a:spcBef>
              <a:spcAft>
                <a:spcPts val="0"/>
              </a:spcAft>
              <a:buClr>
                <a:schemeClr val="dk1"/>
              </a:buClr>
              <a:buSzPts val="1400"/>
              <a:buFont typeface="Times New Roman"/>
              <a:buNone/>
              <a:defRPr sz="1400"/>
            </a:lvl6pPr>
            <a:lvl7pPr marL="3200400" lvl="6" indent="-228600" algn="l">
              <a:spcBef>
                <a:spcPts val="280"/>
              </a:spcBef>
              <a:spcAft>
                <a:spcPts val="0"/>
              </a:spcAft>
              <a:buClr>
                <a:schemeClr val="dk1"/>
              </a:buClr>
              <a:buSzPts val="1400"/>
              <a:buFont typeface="Times New Roman"/>
              <a:buNone/>
              <a:defRPr sz="1400"/>
            </a:lvl7pPr>
            <a:lvl8pPr marL="3657600" lvl="7" indent="-228600" algn="l">
              <a:spcBef>
                <a:spcPts val="280"/>
              </a:spcBef>
              <a:spcAft>
                <a:spcPts val="0"/>
              </a:spcAft>
              <a:buClr>
                <a:schemeClr val="dk1"/>
              </a:buClr>
              <a:buSzPts val="1400"/>
              <a:buFont typeface="Times New Roman"/>
              <a:buNone/>
              <a:defRPr sz="1400"/>
            </a:lvl8pPr>
            <a:lvl9pPr marL="4114800" lvl="8" indent="-228600" algn="l">
              <a:spcBef>
                <a:spcPts val="280"/>
              </a:spcBef>
              <a:spcAft>
                <a:spcPts val="0"/>
              </a:spcAft>
              <a:buClr>
                <a:schemeClr val="dk1"/>
              </a:buClr>
              <a:buSzPts val="1400"/>
              <a:buFont typeface="Times New Roman"/>
              <a:buNone/>
              <a:defRPr sz="1400"/>
            </a:lvl9pPr>
          </a:lstStyle>
          <a:p>
            <a:endParaRPr/>
          </a:p>
        </p:txBody>
      </p:sp>
      <p:sp>
        <p:nvSpPr>
          <p:cNvPr id="75" name="Google Shape;75;p11"/>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78"/>
        <p:cNvGrpSpPr/>
        <p:nvPr/>
      </p:nvGrpSpPr>
      <p:grpSpPr>
        <a:xfrm>
          <a:off x="0" y="0"/>
          <a:ext cx="0" cy="0"/>
          <a:chOff x="0" y="0"/>
          <a:chExt cx="0" cy="0"/>
        </a:xfrm>
      </p:grpSpPr>
      <p:sp>
        <p:nvSpPr>
          <p:cNvPr id="79" name="Google Shape;79;p1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0" name="Google Shape;80;p1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chemeClr val="dk1"/>
              </a:buClr>
              <a:buSzPts val="3200"/>
              <a:buFont typeface="Times New Roman"/>
              <a:buNone/>
              <a:defRPr/>
            </a:lvl1pPr>
            <a:lvl2pPr lvl="1" algn="ctr">
              <a:spcBef>
                <a:spcPts val="560"/>
              </a:spcBef>
              <a:spcAft>
                <a:spcPts val="0"/>
              </a:spcAft>
              <a:buClr>
                <a:schemeClr val="dk1"/>
              </a:buClr>
              <a:buSzPts val="2800"/>
              <a:buFont typeface="Times New Roman"/>
              <a:buNone/>
              <a:defRPr/>
            </a:lvl2pPr>
            <a:lvl3pPr lvl="2" algn="ctr">
              <a:spcBef>
                <a:spcPts val="480"/>
              </a:spcBef>
              <a:spcAft>
                <a:spcPts val="0"/>
              </a:spcAft>
              <a:buClr>
                <a:schemeClr val="dk1"/>
              </a:buClr>
              <a:buSzPts val="2400"/>
              <a:buFont typeface="Times New Roman"/>
              <a:buNone/>
              <a:defRPr/>
            </a:lvl3pPr>
            <a:lvl4pPr lvl="3" algn="ctr">
              <a:spcBef>
                <a:spcPts val="400"/>
              </a:spcBef>
              <a:spcAft>
                <a:spcPts val="0"/>
              </a:spcAft>
              <a:buClr>
                <a:schemeClr val="dk1"/>
              </a:buClr>
              <a:buSzPts val="2000"/>
              <a:buFont typeface="Times New Roman"/>
              <a:buNone/>
              <a:defRPr/>
            </a:lvl4pPr>
            <a:lvl5pPr lvl="4" algn="ctr">
              <a:spcBef>
                <a:spcPts val="400"/>
              </a:spcBef>
              <a:spcAft>
                <a:spcPts val="0"/>
              </a:spcAft>
              <a:buClr>
                <a:schemeClr val="dk1"/>
              </a:buClr>
              <a:buSzPts val="2000"/>
              <a:buFont typeface="Times New Roman"/>
              <a:buNone/>
              <a:defRPr/>
            </a:lvl5pPr>
            <a:lvl6pPr lvl="5" algn="ctr">
              <a:spcBef>
                <a:spcPts val="400"/>
              </a:spcBef>
              <a:spcAft>
                <a:spcPts val="0"/>
              </a:spcAft>
              <a:buClr>
                <a:schemeClr val="dk1"/>
              </a:buClr>
              <a:buSzPts val="2000"/>
              <a:buFont typeface="Times New Roman"/>
              <a:buNone/>
              <a:defRPr/>
            </a:lvl6pPr>
            <a:lvl7pPr lvl="6" algn="ctr">
              <a:spcBef>
                <a:spcPts val="400"/>
              </a:spcBef>
              <a:spcAft>
                <a:spcPts val="0"/>
              </a:spcAft>
              <a:buClr>
                <a:schemeClr val="dk1"/>
              </a:buClr>
              <a:buSzPts val="2000"/>
              <a:buFont typeface="Times New Roman"/>
              <a:buNone/>
              <a:defRPr/>
            </a:lvl7pPr>
            <a:lvl8pPr lvl="7" algn="ctr">
              <a:spcBef>
                <a:spcPts val="400"/>
              </a:spcBef>
              <a:spcAft>
                <a:spcPts val="0"/>
              </a:spcAft>
              <a:buClr>
                <a:schemeClr val="dk1"/>
              </a:buClr>
              <a:buSzPts val="2000"/>
              <a:buFont typeface="Times New Roman"/>
              <a:buNone/>
              <a:defRPr/>
            </a:lvl8pPr>
            <a:lvl9pPr lvl="8" algn="ctr">
              <a:spcBef>
                <a:spcPts val="400"/>
              </a:spcBef>
              <a:spcAft>
                <a:spcPts val="0"/>
              </a:spcAft>
              <a:buClr>
                <a:schemeClr val="dk1"/>
              </a:buClr>
              <a:buSzPts val="2000"/>
              <a:buFont typeface="Times New Roman"/>
              <a:buNone/>
              <a:defRPr/>
            </a:lvl9pPr>
          </a:lstStyle>
          <a:p>
            <a:endParaRPr/>
          </a:p>
        </p:txBody>
      </p:sp>
      <p:sp>
        <p:nvSpPr>
          <p:cNvPr id="81" name="Google Shape;81;p12"/>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685800" y="609600"/>
            <a:ext cx="77724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1" name="Google Shape;21;p3"/>
          <p:cNvSpPr txBox="1">
            <a:spLocks noGrp="1"/>
          </p:cNvSpPr>
          <p:nvPr>
            <p:ph type="body" idx="1"/>
          </p:nvPr>
        </p:nvSpPr>
        <p:spPr>
          <a:xfrm>
            <a:off x="685800" y="1981200"/>
            <a:ext cx="7772400" cy="4114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2" name="Google Shape;22;p3"/>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3"/>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rot="5400000">
            <a:off x="4743450" y="2381250"/>
            <a:ext cx="5486400" cy="1943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7" name="Google Shape;27;p4"/>
          <p:cNvSpPr txBox="1">
            <a:spLocks noGrp="1"/>
          </p:cNvSpPr>
          <p:nvPr>
            <p:ph type="body" idx="1"/>
          </p:nvPr>
        </p:nvSpPr>
        <p:spPr>
          <a:xfrm rot="5400000">
            <a:off x="781050" y="514350"/>
            <a:ext cx="5486400" cy="56769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4"/>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4"/>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4"/>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685800" y="609600"/>
            <a:ext cx="77724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3" name="Google Shape;33;p5"/>
          <p:cNvSpPr txBox="1">
            <a:spLocks noGrp="1"/>
          </p:cNvSpPr>
          <p:nvPr>
            <p:ph type="body" idx="1"/>
          </p:nvPr>
        </p:nvSpPr>
        <p:spPr>
          <a:xfrm rot="5400000">
            <a:off x="2514600" y="152400"/>
            <a:ext cx="4114800" cy="77724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4" name="Google Shape;34;p5"/>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9" name="Google Shape;39;p6"/>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Times New Roman"/>
              <a:buNone/>
              <a:defRPr sz="3200" b="0" i="0" u="none" strike="noStrike" cap="none">
                <a:solidFill>
                  <a:schemeClr val="dk1"/>
                </a:solidFill>
                <a:latin typeface="Times New Roman"/>
                <a:ea typeface="Times New Roman"/>
                <a:cs typeface="Times New Roman"/>
                <a:sym typeface="Times New Roman"/>
              </a:defRPr>
            </a:lvl1pPr>
            <a:lvl2pPr marR="0" lvl="1" algn="l" rtl="0">
              <a:spcBef>
                <a:spcPts val="560"/>
              </a:spcBef>
              <a:spcAft>
                <a:spcPts val="0"/>
              </a:spcAft>
              <a:buClr>
                <a:schemeClr val="dk1"/>
              </a:buClr>
              <a:buSzPts val="2800"/>
              <a:buFont typeface="Times New Roman"/>
              <a:buNone/>
              <a:defRPr sz="2800" b="0" i="0" u="none" strike="noStrike" cap="none">
                <a:solidFill>
                  <a:schemeClr val="dk1"/>
                </a:solidFill>
                <a:latin typeface="Times New Roman"/>
                <a:ea typeface="Times New Roman"/>
                <a:cs typeface="Times New Roman"/>
                <a:sym typeface="Times New Roman"/>
              </a:defRPr>
            </a:lvl2pPr>
            <a:lvl3pPr marR="0" lvl="2" algn="l" rtl="0">
              <a:spcBef>
                <a:spcPts val="480"/>
              </a:spcBef>
              <a:spcAft>
                <a:spcPts val="0"/>
              </a:spcAft>
              <a:buClr>
                <a:schemeClr val="dk1"/>
              </a:buClr>
              <a:buSzPts val="2400"/>
              <a:buFont typeface="Times New Roman"/>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4pPr>
            <a:lvl5pPr marR="0" lvl="4"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5pPr>
            <a:lvl6pPr marR="0" lvl="5"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6pPr>
            <a:lvl7pPr marR="0" lvl="6"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7pPr>
            <a:lvl8pPr marR="0" lvl="7"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8pPr>
            <a:lvl9pPr marR="0" lvl="8"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40" name="Google Shape;40;p6"/>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Times New Roman"/>
              <a:buNone/>
              <a:defRPr sz="1400"/>
            </a:lvl1pPr>
            <a:lvl2pPr marL="914400" lvl="1" indent="-228600" algn="l">
              <a:spcBef>
                <a:spcPts val="240"/>
              </a:spcBef>
              <a:spcAft>
                <a:spcPts val="0"/>
              </a:spcAft>
              <a:buClr>
                <a:schemeClr val="dk1"/>
              </a:buClr>
              <a:buSzPts val="1200"/>
              <a:buFont typeface="Times New Roman"/>
              <a:buNone/>
              <a:defRPr sz="1200"/>
            </a:lvl2pPr>
            <a:lvl3pPr marL="1371600" lvl="2" indent="-228600" algn="l">
              <a:spcBef>
                <a:spcPts val="200"/>
              </a:spcBef>
              <a:spcAft>
                <a:spcPts val="0"/>
              </a:spcAft>
              <a:buClr>
                <a:schemeClr val="dk1"/>
              </a:buClr>
              <a:buSzPts val="1000"/>
              <a:buFont typeface="Times New Roman"/>
              <a:buNone/>
              <a:defRPr sz="1000"/>
            </a:lvl3pPr>
            <a:lvl4pPr marL="1828800" lvl="3" indent="-228600" algn="l">
              <a:spcBef>
                <a:spcPts val="180"/>
              </a:spcBef>
              <a:spcAft>
                <a:spcPts val="0"/>
              </a:spcAft>
              <a:buClr>
                <a:schemeClr val="dk1"/>
              </a:buClr>
              <a:buSzPts val="900"/>
              <a:buFont typeface="Times New Roman"/>
              <a:buNone/>
              <a:defRPr sz="900"/>
            </a:lvl4pPr>
            <a:lvl5pPr marL="2286000" lvl="4" indent="-228600" algn="l">
              <a:spcBef>
                <a:spcPts val="180"/>
              </a:spcBef>
              <a:spcAft>
                <a:spcPts val="0"/>
              </a:spcAft>
              <a:buClr>
                <a:schemeClr val="dk1"/>
              </a:buClr>
              <a:buSzPts val="900"/>
              <a:buFont typeface="Times New Roman"/>
              <a:buNone/>
              <a:defRPr sz="900"/>
            </a:lvl5pPr>
            <a:lvl6pPr marL="2743200" lvl="5" indent="-228600" algn="l">
              <a:spcBef>
                <a:spcPts val="180"/>
              </a:spcBef>
              <a:spcAft>
                <a:spcPts val="0"/>
              </a:spcAft>
              <a:buClr>
                <a:schemeClr val="dk1"/>
              </a:buClr>
              <a:buSzPts val="900"/>
              <a:buFont typeface="Times New Roman"/>
              <a:buNone/>
              <a:defRPr sz="900"/>
            </a:lvl6pPr>
            <a:lvl7pPr marL="3200400" lvl="6" indent="-228600" algn="l">
              <a:spcBef>
                <a:spcPts val="180"/>
              </a:spcBef>
              <a:spcAft>
                <a:spcPts val="0"/>
              </a:spcAft>
              <a:buClr>
                <a:schemeClr val="dk1"/>
              </a:buClr>
              <a:buSzPts val="900"/>
              <a:buFont typeface="Times New Roman"/>
              <a:buNone/>
              <a:defRPr sz="900"/>
            </a:lvl7pPr>
            <a:lvl8pPr marL="3657600" lvl="7" indent="-228600" algn="l">
              <a:spcBef>
                <a:spcPts val="180"/>
              </a:spcBef>
              <a:spcAft>
                <a:spcPts val="0"/>
              </a:spcAft>
              <a:buClr>
                <a:schemeClr val="dk1"/>
              </a:buClr>
              <a:buSzPts val="900"/>
              <a:buFont typeface="Times New Roman"/>
              <a:buNone/>
              <a:defRPr sz="900"/>
            </a:lvl8pPr>
            <a:lvl9pPr marL="4114800" lvl="8" indent="-228600" algn="l">
              <a:spcBef>
                <a:spcPts val="180"/>
              </a:spcBef>
              <a:spcAft>
                <a:spcPts val="0"/>
              </a:spcAft>
              <a:buClr>
                <a:schemeClr val="dk1"/>
              </a:buClr>
              <a:buSzPts val="900"/>
              <a:buFont typeface="Times New Roman"/>
              <a:buNone/>
              <a:defRPr sz="900"/>
            </a:lvl9pPr>
          </a:lstStyle>
          <a:p>
            <a:endParaRPr/>
          </a:p>
        </p:txBody>
      </p:sp>
      <p:sp>
        <p:nvSpPr>
          <p:cNvPr id="41" name="Google Shape;41;p6"/>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6"/>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6"/>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6" name="Google Shape;46;p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Font typeface="Times New Roman"/>
              <a:buChar char="•"/>
              <a:defRPr sz="3200"/>
            </a:lvl1pPr>
            <a:lvl2pPr marL="914400" lvl="1" indent="-406400" algn="l">
              <a:spcBef>
                <a:spcPts val="560"/>
              </a:spcBef>
              <a:spcAft>
                <a:spcPts val="0"/>
              </a:spcAft>
              <a:buClr>
                <a:schemeClr val="dk1"/>
              </a:buClr>
              <a:buSzPts val="2800"/>
              <a:buFont typeface="Times New Roman"/>
              <a:buChar char="–"/>
              <a:defRPr sz="2800"/>
            </a:lvl2pPr>
            <a:lvl3pPr marL="1371600" lvl="2" indent="-381000" algn="l">
              <a:spcBef>
                <a:spcPts val="480"/>
              </a:spcBef>
              <a:spcAft>
                <a:spcPts val="0"/>
              </a:spcAft>
              <a:buClr>
                <a:schemeClr val="dk1"/>
              </a:buClr>
              <a:buSzPts val="2400"/>
              <a:buFont typeface="Times New Roman"/>
              <a:buChar char="•"/>
              <a:defRPr sz="2400"/>
            </a:lvl3pPr>
            <a:lvl4pPr marL="1828800" lvl="3" indent="-355600" algn="l">
              <a:spcBef>
                <a:spcPts val="400"/>
              </a:spcBef>
              <a:spcAft>
                <a:spcPts val="0"/>
              </a:spcAft>
              <a:buClr>
                <a:schemeClr val="dk1"/>
              </a:buClr>
              <a:buSzPts val="2000"/>
              <a:buFont typeface="Times New Roman"/>
              <a:buChar char="–"/>
              <a:defRPr sz="2000"/>
            </a:lvl4pPr>
            <a:lvl5pPr marL="2286000" lvl="4" indent="-355600" algn="l">
              <a:spcBef>
                <a:spcPts val="400"/>
              </a:spcBef>
              <a:spcAft>
                <a:spcPts val="0"/>
              </a:spcAft>
              <a:buClr>
                <a:schemeClr val="dk1"/>
              </a:buClr>
              <a:buSzPts val="2000"/>
              <a:buFont typeface="Times New Roman"/>
              <a:buChar char="»"/>
              <a:defRPr sz="2000"/>
            </a:lvl5pPr>
            <a:lvl6pPr marL="2743200" lvl="5" indent="-355600" algn="l">
              <a:spcBef>
                <a:spcPts val="400"/>
              </a:spcBef>
              <a:spcAft>
                <a:spcPts val="0"/>
              </a:spcAft>
              <a:buClr>
                <a:schemeClr val="dk1"/>
              </a:buClr>
              <a:buSzPts val="2000"/>
              <a:buFont typeface="Times New Roman"/>
              <a:buChar char="»"/>
              <a:defRPr sz="2000"/>
            </a:lvl6pPr>
            <a:lvl7pPr marL="3200400" lvl="6" indent="-355600" algn="l">
              <a:spcBef>
                <a:spcPts val="400"/>
              </a:spcBef>
              <a:spcAft>
                <a:spcPts val="0"/>
              </a:spcAft>
              <a:buClr>
                <a:schemeClr val="dk1"/>
              </a:buClr>
              <a:buSzPts val="2000"/>
              <a:buFont typeface="Times New Roman"/>
              <a:buChar char="»"/>
              <a:defRPr sz="2000"/>
            </a:lvl7pPr>
            <a:lvl8pPr marL="3657600" lvl="7" indent="-355600" algn="l">
              <a:spcBef>
                <a:spcPts val="400"/>
              </a:spcBef>
              <a:spcAft>
                <a:spcPts val="0"/>
              </a:spcAft>
              <a:buClr>
                <a:schemeClr val="dk1"/>
              </a:buClr>
              <a:buSzPts val="2000"/>
              <a:buFont typeface="Times New Roman"/>
              <a:buChar char="»"/>
              <a:defRPr sz="2000"/>
            </a:lvl8pPr>
            <a:lvl9pPr marL="4114800" lvl="8" indent="-355600" algn="l">
              <a:spcBef>
                <a:spcPts val="400"/>
              </a:spcBef>
              <a:spcAft>
                <a:spcPts val="0"/>
              </a:spcAft>
              <a:buClr>
                <a:schemeClr val="dk1"/>
              </a:buClr>
              <a:buSzPts val="2000"/>
              <a:buFont typeface="Times New Roman"/>
              <a:buChar char="»"/>
              <a:defRPr sz="2000"/>
            </a:lvl9pPr>
          </a:lstStyle>
          <a:p>
            <a:endParaRPr/>
          </a:p>
        </p:txBody>
      </p:sp>
      <p:sp>
        <p:nvSpPr>
          <p:cNvPr id="47" name="Google Shape;47;p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Times New Roman"/>
              <a:buNone/>
              <a:defRPr sz="1400"/>
            </a:lvl1pPr>
            <a:lvl2pPr marL="914400" lvl="1" indent="-228600" algn="l">
              <a:spcBef>
                <a:spcPts val="240"/>
              </a:spcBef>
              <a:spcAft>
                <a:spcPts val="0"/>
              </a:spcAft>
              <a:buClr>
                <a:schemeClr val="dk1"/>
              </a:buClr>
              <a:buSzPts val="1200"/>
              <a:buFont typeface="Times New Roman"/>
              <a:buNone/>
              <a:defRPr sz="1200"/>
            </a:lvl2pPr>
            <a:lvl3pPr marL="1371600" lvl="2" indent="-228600" algn="l">
              <a:spcBef>
                <a:spcPts val="200"/>
              </a:spcBef>
              <a:spcAft>
                <a:spcPts val="0"/>
              </a:spcAft>
              <a:buClr>
                <a:schemeClr val="dk1"/>
              </a:buClr>
              <a:buSzPts val="1000"/>
              <a:buFont typeface="Times New Roman"/>
              <a:buNone/>
              <a:defRPr sz="1000"/>
            </a:lvl3pPr>
            <a:lvl4pPr marL="1828800" lvl="3" indent="-228600" algn="l">
              <a:spcBef>
                <a:spcPts val="180"/>
              </a:spcBef>
              <a:spcAft>
                <a:spcPts val="0"/>
              </a:spcAft>
              <a:buClr>
                <a:schemeClr val="dk1"/>
              </a:buClr>
              <a:buSzPts val="900"/>
              <a:buFont typeface="Times New Roman"/>
              <a:buNone/>
              <a:defRPr sz="900"/>
            </a:lvl4pPr>
            <a:lvl5pPr marL="2286000" lvl="4" indent="-228600" algn="l">
              <a:spcBef>
                <a:spcPts val="180"/>
              </a:spcBef>
              <a:spcAft>
                <a:spcPts val="0"/>
              </a:spcAft>
              <a:buClr>
                <a:schemeClr val="dk1"/>
              </a:buClr>
              <a:buSzPts val="900"/>
              <a:buFont typeface="Times New Roman"/>
              <a:buNone/>
              <a:defRPr sz="900"/>
            </a:lvl5pPr>
            <a:lvl6pPr marL="2743200" lvl="5" indent="-228600" algn="l">
              <a:spcBef>
                <a:spcPts val="180"/>
              </a:spcBef>
              <a:spcAft>
                <a:spcPts val="0"/>
              </a:spcAft>
              <a:buClr>
                <a:schemeClr val="dk1"/>
              </a:buClr>
              <a:buSzPts val="900"/>
              <a:buFont typeface="Times New Roman"/>
              <a:buNone/>
              <a:defRPr sz="900"/>
            </a:lvl6pPr>
            <a:lvl7pPr marL="3200400" lvl="6" indent="-228600" algn="l">
              <a:spcBef>
                <a:spcPts val="180"/>
              </a:spcBef>
              <a:spcAft>
                <a:spcPts val="0"/>
              </a:spcAft>
              <a:buClr>
                <a:schemeClr val="dk1"/>
              </a:buClr>
              <a:buSzPts val="900"/>
              <a:buFont typeface="Times New Roman"/>
              <a:buNone/>
              <a:defRPr sz="900"/>
            </a:lvl7pPr>
            <a:lvl8pPr marL="3657600" lvl="7" indent="-228600" algn="l">
              <a:spcBef>
                <a:spcPts val="180"/>
              </a:spcBef>
              <a:spcAft>
                <a:spcPts val="0"/>
              </a:spcAft>
              <a:buClr>
                <a:schemeClr val="dk1"/>
              </a:buClr>
              <a:buSzPts val="900"/>
              <a:buFont typeface="Times New Roman"/>
              <a:buNone/>
              <a:defRPr sz="900"/>
            </a:lvl8pPr>
            <a:lvl9pPr marL="4114800" lvl="8" indent="-228600" algn="l">
              <a:spcBef>
                <a:spcPts val="180"/>
              </a:spcBef>
              <a:spcAft>
                <a:spcPts val="0"/>
              </a:spcAft>
              <a:buClr>
                <a:schemeClr val="dk1"/>
              </a:buClr>
              <a:buSzPts val="900"/>
              <a:buFont typeface="Times New Roman"/>
              <a:buNone/>
              <a:defRPr sz="900"/>
            </a:lvl9pPr>
          </a:lstStyle>
          <a:p>
            <a:endParaRPr/>
          </a:p>
        </p:txBody>
      </p:sp>
      <p:sp>
        <p:nvSpPr>
          <p:cNvPr id="48" name="Google Shape;48;p7"/>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7"/>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7"/>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1"/>
        <p:cNvGrpSpPr/>
        <p:nvPr/>
      </p:nvGrpSpPr>
      <p:grpSpPr>
        <a:xfrm>
          <a:off x="0" y="0"/>
          <a:ext cx="0" cy="0"/>
          <a:chOff x="0" y="0"/>
          <a:chExt cx="0" cy="0"/>
        </a:xfrm>
      </p:grpSpPr>
      <p:sp>
        <p:nvSpPr>
          <p:cNvPr id="52" name="Google Shape;52;p8"/>
          <p:cNvSpPr txBox="1">
            <a:spLocks noGrp="1"/>
          </p:cNvSpPr>
          <p:nvPr>
            <p:ph type="title"/>
          </p:nvPr>
        </p:nvSpPr>
        <p:spPr>
          <a:xfrm>
            <a:off x="685800" y="609600"/>
            <a:ext cx="77724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3" name="Google Shape;53;p8"/>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8"/>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8"/>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6"/>
        <p:cNvGrpSpPr/>
        <p:nvPr/>
      </p:nvGrpSpPr>
      <p:grpSpPr>
        <a:xfrm>
          <a:off x="0" y="0"/>
          <a:ext cx="0" cy="0"/>
          <a:chOff x="0" y="0"/>
          <a:chExt cx="0" cy="0"/>
        </a:xfrm>
      </p:grpSpPr>
      <p:sp>
        <p:nvSpPr>
          <p:cNvPr id="57" name="Google Shape;57;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Times New Roman"/>
              <a:buNone/>
              <a:defRPr sz="2400" b="1"/>
            </a:lvl1pPr>
            <a:lvl2pPr marL="914400" lvl="1" indent="-228600" algn="l">
              <a:spcBef>
                <a:spcPts val="400"/>
              </a:spcBef>
              <a:spcAft>
                <a:spcPts val="0"/>
              </a:spcAft>
              <a:buClr>
                <a:schemeClr val="dk1"/>
              </a:buClr>
              <a:buSzPts val="2000"/>
              <a:buFont typeface="Times New Roman"/>
              <a:buNone/>
              <a:defRPr sz="2000" b="1"/>
            </a:lvl2pPr>
            <a:lvl3pPr marL="1371600" lvl="2" indent="-228600" algn="l">
              <a:spcBef>
                <a:spcPts val="360"/>
              </a:spcBef>
              <a:spcAft>
                <a:spcPts val="0"/>
              </a:spcAft>
              <a:buClr>
                <a:schemeClr val="dk1"/>
              </a:buClr>
              <a:buSzPts val="1800"/>
              <a:buFont typeface="Times New Roman"/>
              <a:buNone/>
              <a:defRPr sz="1800" b="1"/>
            </a:lvl3pPr>
            <a:lvl4pPr marL="1828800" lvl="3" indent="-228600" algn="l">
              <a:spcBef>
                <a:spcPts val="320"/>
              </a:spcBef>
              <a:spcAft>
                <a:spcPts val="0"/>
              </a:spcAft>
              <a:buClr>
                <a:schemeClr val="dk1"/>
              </a:buClr>
              <a:buSzPts val="1600"/>
              <a:buFont typeface="Times New Roman"/>
              <a:buNone/>
              <a:defRPr sz="1600" b="1"/>
            </a:lvl4pPr>
            <a:lvl5pPr marL="2286000" lvl="4" indent="-228600" algn="l">
              <a:spcBef>
                <a:spcPts val="320"/>
              </a:spcBef>
              <a:spcAft>
                <a:spcPts val="0"/>
              </a:spcAft>
              <a:buClr>
                <a:schemeClr val="dk1"/>
              </a:buClr>
              <a:buSzPts val="1600"/>
              <a:buFont typeface="Times New Roman"/>
              <a:buNone/>
              <a:defRPr sz="1600" b="1"/>
            </a:lvl5pPr>
            <a:lvl6pPr marL="2743200" lvl="5" indent="-228600" algn="l">
              <a:spcBef>
                <a:spcPts val="320"/>
              </a:spcBef>
              <a:spcAft>
                <a:spcPts val="0"/>
              </a:spcAft>
              <a:buClr>
                <a:schemeClr val="dk1"/>
              </a:buClr>
              <a:buSzPts val="1600"/>
              <a:buFont typeface="Times New Roman"/>
              <a:buNone/>
              <a:defRPr sz="1600" b="1"/>
            </a:lvl6pPr>
            <a:lvl7pPr marL="3200400" lvl="6" indent="-228600" algn="l">
              <a:spcBef>
                <a:spcPts val="320"/>
              </a:spcBef>
              <a:spcAft>
                <a:spcPts val="0"/>
              </a:spcAft>
              <a:buClr>
                <a:schemeClr val="dk1"/>
              </a:buClr>
              <a:buSzPts val="1600"/>
              <a:buFont typeface="Times New Roman"/>
              <a:buNone/>
              <a:defRPr sz="1600" b="1"/>
            </a:lvl7pPr>
            <a:lvl8pPr marL="3657600" lvl="7" indent="-228600" algn="l">
              <a:spcBef>
                <a:spcPts val="320"/>
              </a:spcBef>
              <a:spcAft>
                <a:spcPts val="0"/>
              </a:spcAft>
              <a:buClr>
                <a:schemeClr val="dk1"/>
              </a:buClr>
              <a:buSzPts val="1600"/>
              <a:buFont typeface="Times New Roman"/>
              <a:buNone/>
              <a:defRPr sz="1600" b="1"/>
            </a:lvl8pPr>
            <a:lvl9pPr marL="4114800" lvl="8" indent="-228600" algn="l">
              <a:spcBef>
                <a:spcPts val="320"/>
              </a:spcBef>
              <a:spcAft>
                <a:spcPts val="0"/>
              </a:spcAft>
              <a:buClr>
                <a:schemeClr val="dk1"/>
              </a:buClr>
              <a:buSzPts val="1600"/>
              <a:buFont typeface="Times New Roman"/>
              <a:buNone/>
              <a:defRPr sz="1600" b="1"/>
            </a:lvl9pPr>
          </a:lstStyle>
          <a:p>
            <a:endParaRPr/>
          </a:p>
        </p:txBody>
      </p:sp>
      <p:sp>
        <p:nvSpPr>
          <p:cNvPr id="59" name="Google Shape;59;p9"/>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Times New Roman"/>
              <a:buChar char="•"/>
              <a:defRPr sz="2400"/>
            </a:lvl1pPr>
            <a:lvl2pPr marL="914400" lvl="1" indent="-355600" algn="l">
              <a:spcBef>
                <a:spcPts val="400"/>
              </a:spcBef>
              <a:spcAft>
                <a:spcPts val="0"/>
              </a:spcAft>
              <a:buClr>
                <a:schemeClr val="dk1"/>
              </a:buClr>
              <a:buSzPts val="2000"/>
              <a:buFont typeface="Times New Roman"/>
              <a:buChar char="–"/>
              <a:defRPr sz="2000"/>
            </a:lvl2pPr>
            <a:lvl3pPr marL="1371600" lvl="2" indent="-342900" algn="l">
              <a:spcBef>
                <a:spcPts val="360"/>
              </a:spcBef>
              <a:spcAft>
                <a:spcPts val="0"/>
              </a:spcAft>
              <a:buClr>
                <a:schemeClr val="dk1"/>
              </a:buClr>
              <a:buSzPts val="1800"/>
              <a:buFont typeface="Times New Roman"/>
              <a:buChar char="•"/>
              <a:defRPr sz="1800"/>
            </a:lvl3pPr>
            <a:lvl4pPr marL="1828800" lvl="3" indent="-330200" algn="l">
              <a:spcBef>
                <a:spcPts val="320"/>
              </a:spcBef>
              <a:spcAft>
                <a:spcPts val="0"/>
              </a:spcAft>
              <a:buClr>
                <a:schemeClr val="dk1"/>
              </a:buClr>
              <a:buSzPts val="1600"/>
              <a:buFont typeface="Times New Roman"/>
              <a:buChar char="–"/>
              <a:defRPr sz="1600"/>
            </a:lvl4pPr>
            <a:lvl5pPr marL="2286000" lvl="4" indent="-330200" algn="l">
              <a:spcBef>
                <a:spcPts val="320"/>
              </a:spcBef>
              <a:spcAft>
                <a:spcPts val="0"/>
              </a:spcAft>
              <a:buClr>
                <a:schemeClr val="dk1"/>
              </a:buClr>
              <a:buSzPts val="1600"/>
              <a:buFont typeface="Times New Roman"/>
              <a:buChar char="»"/>
              <a:defRPr sz="1600"/>
            </a:lvl5pPr>
            <a:lvl6pPr marL="2743200" lvl="5" indent="-330200" algn="l">
              <a:spcBef>
                <a:spcPts val="320"/>
              </a:spcBef>
              <a:spcAft>
                <a:spcPts val="0"/>
              </a:spcAft>
              <a:buClr>
                <a:schemeClr val="dk1"/>
              </a:buClr>
              <a:buSzPts val="1600"/>
              <a:buFont typeface="Times New Roman"/>
              <a:buChar char="»"/>
              <a:defRPr sz="1600"/>
            </a:lvl6pPr>
            <a:lvl7pPr marL="3200400" lvl="6" indent="-330200" algn="l">
              <a:spcBef>
                <a:spcPts val="320"/>
              </a:spcBef>
              <a:spcAft>
                <a:spcPts val="0"/>
              </a:spcAft>
              <a:buClr>
                <a:schemeClr val="dk1"/>
              </a:buClr>
              <a:buSzPts val="1600"/>
              <a:buFont typeface="Times New Roman"/>
              <a:buChar char="»"/>
              <a:defRPr sz="1600"/>
            </a:lvl7pPr>
            <a:lvl8pPr marL="3657600" lvl="7" indent="-330200" algn="l">
              <a:spcBef>
                <a:spcPts val="320"/>
              </a:spcBef>
              <a:spcAft>
                <a:spcPts val="0"/>
              </a:spcAft>
              <a:buClr>
                <a:schemeClr val="dk1"/>
              </a:buClr>
              <a:buSzPts val="1600"/>
              <a:buFont typeface="Times New Roman"/>
              <a:buChar char="»"/>
              <a:defRPr sz="1600"/>
            </a:lvl8pPr>
            <a:lvl9pPr marL="4114800" lvl="8" indent="-330200" algn="l">
              <a:spcBef>
                <a:spcPts val="320"/>
              </a:spcBef>
              <a:spcAft>
                <a:spcPts val="0"/>
              </a:spcAft>
              <a:buClr>
                <a:schemeClr val="dk1"/>
              </a:buClr>
              <a:buSzPts val="1600"/>
              <a:buFont typeface="Times New Roman"/>
              <a:buChar char="»"/>
              <a:defRPr sz="1600"/>
            </a:lvl9pPr>
          </a:lstStyle>
          <a:p>
            <a:endParaRPr/>
          </a:p>
        </p:txBody>
      </p:sp>
      <p:sp>
        <p:nvSpPr>
          <p:cNvPr id="60" name="Google Shape;60;p9"/>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Times New Roman"/>
              <a:buNone/>
              <a:defRPr sz="2400" b="1"/>
            </a:lvl1pPr>
            <a:lvl2pPr marL="914400" lvl="1" indent="-228600" algn="l">
              <a:spcBef>
                <a:spcPts val="400"/>
              </a:spcBef>
              <a:spcAft>
                <a:spcPts val="0"/>
              </a:spcAft>
              <a:buClr>
                <a:schemeClr val="dk1"/>
              </a:buClr>
              <a:buSzPts val="2000"/>
              <a:buFont typeface="Times New Roman"/>
              <a:buNone/>
              <a:defRPr sz="2000" b="1"/>
            </a:lvl2pPr>
            <a:lvl3pPr marL="1371600" lvl="2" indent="-228600" algn="l">
              <a:spcBef>
                <a:spcPts val="360"/>
              </a:spcBef>
              <a:spcAft>
                <a:spcPts val="0"/>
              </a:spcAft>
              <a:buClr>
                <a:schemeClr val="dk1"/>
              </a:buClr>
              <a:buSzPts val="1800"/>
              <a:buFont typeface="Times New Roman"/>
              <a:buNone/>
              <a:defRPr sz="1800" b="1"/>
            </a:lvl3pPr>
            <a:lvl4pPr marL="1828800" lvl="3" indent="-228600" algn="l">
              <a:spcBef>
                <a:spcPts val="320"/>
              </a:spcBef>
              <a:spcAft>
                <a:spcPts val="0"/>
              </a:spcAft>
              <a:buClr>
                <a:schemeClr val="dk1"/>
              </a:buClr>
              <a:buSzPts val="1600"/>
              <a:buFont typeface="Times New Roman"/>
              <a:buNone/>
              <a:defRPr sz="1600" b="1"/>
            </a:lvl4pPr>
            <a:lvl5pPr marL="2286000" lvl="4" indent="-228600" algn="l">
              <a:spcBef>
                <a:spcPts val="320"/>
              </a:spcBef>
              <a:spcAft>
                <a:spcPts val="0"/>
              </a:spcAft>
              <a:buClr>
                <a:schemeClr val="dk1"/>
              </a:buClr>
              <a:buSzPts val="1600"/>
              <a:buFont typeface="Times New Roman"/>
              <a:buNone/>
              <a:defRPr sz="1600" b="1"/>
            </a:lvl5pPr>
            <a:lvl6pPr marL="2743200" lvl="5" indent="-228600" algn="l">
              <a:spcBef>
                <a:spcPts val="320"/>
              </a:spcBef>
              <a:spcAft>
                <a:spcPts val="0"/>
              </a:spcAft>
              <a:buClr>
                <a:schemeClr val="dk1"/>
              </a:buClr>
              <a:buSzPts val="1600"/>
              <a:buFont typeface="Times New Roman"/>
              <a:buNone/>
              <a:defRPr sz="1600" b="1"/>
            </a:lvl6pPr>
            <a:lvl7pPr marL="3200400" lvl="6" indent="-228600" algn="l">
              <a:spcBef>
                <a:spcPts val="320"/>
              </a:spcBef>
              <a:spcAft>
                <a:spcPts val="0"/>
              </a:spcAft>
              <a:buClr>
                <a:schemeClr val="dk1"/>
              </a:buClr>
              <a:buSzPts val="1600"/>
              <a:buFont typeface="Times New Roman"/>
              <a:buNone/>
              <a:defRPr sz="1600" b="1"/>
            </a:lvl7pPr>
            <a:lvl8pPr marL="3657600" lvl="7" indent="-228600" algn="l">
              <a:spcBef>
                <a:spcPts val="320"/>
              </a:spcBef>
              <a:spcAft>
                <a:spcPts val="0"/>
              </a:spcAft>
              <a:buClr>
                <a:schemeClr val="dk1"/>
              </a:buClr>
              <a:buSzPts val="1600"/>
              <a:buFont typeface="Times New Roman"/>
              <a:buNone/>
              <a:defRPr sz="1600" b="1"/>
            </a:lvl8pPr>
            <a:lvl9pPr marL="4114800" lvl="8" indent="-228600" algn="l">
              <a:spcBef>
                <a:spcPts val="320"/>
              </a:spcBef>
              <a:spcAft>
                <a:spcPts val="0"/>
              </a:spcAft>
              <a:buClr>
                <a:schemeClr val="dk1"/>
              </a:buClr>
              <a:buSzPts val="1600"/>
              <a:buFont typeface="Times New Roman"/>
              <a:buNone/>
              <a:defRPr sz="1600" b="1"/>
            </a:lvl9pPr>
          </a:lstStyle>
          <a:p>
            <a:endParaRPr/>
          </a:p>
        </p:txBody>
      </p:sp>
      <p:sp>
        <p:nvSpPr>
          <p:cNvPr id="61" name="Google Shape;61;p9"/>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Times New Roman"/>
              <a:buChar char="•"/>
              <a:defRPr sz="2400"/>
            </a:lvl1pPr>
            <a:lvl2pPr marL="914400" lvl="1" indent="-355600" algn="l">
              <a:spcBef>
                <a:spcPts val="400"/>
              </a:spcBef>
              <a:spcAft>
                <a:spcPts val="0"/>
              </a:spcAft>
              <a:buClr>
                <a:schemeClr val="dk1"/>
              </a:buClr>
              <a:buSzPts val="2000"/>
              <a:buFont typeface="Times New Roman"/>
              <a:buChar char="–"/>
              <a:defRPr sz="2000"/>
            </a:lvl2pPr>
            <a:lvl3pPr marL="1371600" lvl="2" indent="-342900" algn="l">
              <a:spcBef>
                <a:spcPts val="360"/>
              </a:spcBef>
              <a:spcAft>
                <a:spcPts val="0"/>
              </a:spcAft>
              <a:buClr>
                <a:schemeClr val="dk1"/>
              </a:buClr>
              <a:buSzPts val="1800"/>
              <a:buFont typeface="Times New Roman"/>
              <a:buChar char="•"/>
              <a:defRPr sz="1800"/>
            </a:lvl3pPr>
            <a:lvl4pPr marL="1828800" lvl="3" indent="-330200" algn="l">
              <a:spcBef>
                <a:spcPts val="320"/>
              </a:spcBef>
              <a:spcAft>
                <a:spcPts val="0"/>
              </a:spcAft>
              <a:buClr>
                <a:schemeClr val="dk1"/>
              </a:buClr>
              <a:buSzPts val="1600"/>
              <a:buFont typeface="Times New Roman"/>
              <a:buChar char="–"/>
              <a:defRPr sz="1600"/>
            </a:lvl4pPr>
            <a:lvl5pPr marL="2286000" lvl="4" indent="-330200" algn="l">
              <a:spcBef>
                <a:spcPts val="320"/>
              </a:spcBef>
              <a:spcAft>
                <a:spcPts val="0"/>
              </a:spcAft>
              <a:buClr>
                <a:schemeClr val="dk1"/>
              </a:buClr>
              <a:buSzPts val="1600"/>
              <a:buFont typeface="Times New Roman"/>
              <a:buChar char="»"/>
              <a:defRPr sz="1600"/>
            </a:lvl5pPr>
            <a:lvl6pPr marL="2743200" lvl="5" indent="-330200" algn="l">
              <a:spcBef>
                <a:spcPts val="320"/>
              </a:spcBef>
              <a:spcAft>
                <a:spcPts val="0"/>
              </a:spcAft>
              <a:buClr>
                <a:schemeClr val="dk1"/>
              </a:buClr>
              <a:buSzPts val="1600"/>
              <a:buFont typeface="Times New Roman"/>
              <a:buChar char="»"/>
              <a:defRPr sz="1600"/>
            </a:lvl6pPr>
            <a:lvl7pPr marL="3200400" lvl="6" indent="-330200" algn="l">
              <a:spcBef>
                <a:spcPts val="320"/>
              </a:spcBef>
              <a:spcAft>
                <a:spcPts val="0"/>
              </a:spcAft>
              <a:buClr>
                <a:schemeClr val="dk1"/>
              </a:buClr>
              <a:buSzPts val="1600"/>
              <a:buFont typeface="Times New Roman"/>
              <a:buChar char="»"/>
              <a:defRPr sz="1600"/>
            </a:lvl7pPr>
            <a:lvl8pPr marL="3657600" lvl="7" indent="-330200" algn="l">
              <a:spcBef>
                <a:spcPts val="320"/>
              </a:spcBef>
              <a:spcAft>
                <a:spcPts val="0"/>
              </a:spcAft>
              <a:buClr>
                <a:schemeClr val="dk1"/>
              </a:buClr>
              <a:buSzPts val="1600"/>
              <a:buFont typeface="Times New Roman"/>
              <a:buChar char="»"/>
              <a:defRPr sz="1600"/>
            </a:lvl8pPr>
            <a:lvl9pPr marL="4114800" lvl="8" indent="-330200" algn="l">
              <a:spcBef>
                <a:spcPts val="320"/>
              </a:spcBef>
              <a:spcAft>
                <a:spcPts val="0"/>
              </a:spcAft>
              <a:buClr>
                <a:schemeClr val="dk1"/>
              </a:buClr>
              <a:buSzPts val="1600"/>
              <a:buFont typeface="Times New Roman"/>
              <a:buChar char="»"/>
              <a:defRPr sz="1600"/>
            </a:lvl9pPr>
          </a:lstStyle>
          <a:p>
            <a:endParaRPr/>
          </a:p>
        </p:txBody>
      </p:sp>
      <p:sp>
        <p:nvSpPr>
          <p:cNvPr id="62" name="Google Shape;62;p9"/>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85800" y="609600"/>
            <a:ext cx="77724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7" name="Google Shape;67;p10"/>
          <p:cNvSpPr txBox="1">
            <a:spLocks noGrp="1"/>
          </p:cNvSpPr>
          <p:nvPr>
            <p:ph type="body" idx="1"/>
          </p:nvPr>
        </p:nvSpPr>
        <p:spPr>
          <a:xfrm>
            <a:off x="685800" y="1981200"/>
            <a:ext cx="3810000" cy="4114800"/>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Times New Roman"/>
              <a:buChar char="•"/>
              <a:defRPr sz="2800"/>
            </a:lvl1pPr>
            <a:lvl2pPr marL="914400" lvl="1" indent="-381000" algn="l">
              <a:spcBef>
                <a:spcPts val="480"/>
              </a:spcBef>
              <a:spcAft>
                <a:spcPts val="0"/>
              </a:spcAft>
              <a:buClr>
                <a:schemeClr val="dk1"/>
              </a:buClr>
              <a:buSzPts val="2400"/>
              <a:buFont typeface="Times New Roman"/>
              <a:buChar char="–"/>
              <a:defRPr sz="2400"/>
            </a:lvl2pPr>
            <a:lvl3pPr marL="1371600" lvl="2" indent="-355600" algn="l">
              <a:spcBef>
                <a:spcPts val="400"/>
              </a:spcBef>
              <a:spcAft>
                <a:spcPts val="0"/>
              </a:spcAft>
              <a:buClr>
                <a:schemeClr val="dk1"/>
              </a:buClr>
              <a:buSzPts val="2000"/>
              <a:buFont typeface="Times New Roman"/>
              <a:buChar char="•"/>
              <a:defRPr sz="2000"/>
            </a:lvl3pPr>
            <a:lvl4pPr marL="1828800" lvl="3" indent="-342900" algn="l">
              <a:spcBef>
                <a:spcPts val="360"/>
              </a:spcBef>
              <a:spcAft>
                <a:spcPts val="0"/>
              </a:spcAft>
              <a:buClr>
                <a:schemeClr val="dk1"/>
              </a:buClr>
              <a:buSzPts val="1800"/>
              <a:buFont typeface="Times New Roman"/>
              <a:buChar char="–"/>
              <a:defRPr sz="1800"/>
            </a:lvl4pPr>
            <a:lvl5pPr marL="2286000" lvl="4" indent="-342900" algn="l">
              <a:spcBef>
                <a:spcPts val="360"/>
              </a:spcBef>
              <a:spcAft>
                <a:spcPts val="0"/>
              </a:spcAft>
              <a:buClr>
                <a:schemeClr val="dk1"/>
              </a:buClr>
              <a:buSzPts val="1800"/>
              <a:buFont typeface="Times New Roman"/>
              <a:buChar char="»"/>
              <a:defRPr sz="1800"/>
            </a:lvl5pPr>
            <a:lvl6pPr marL="2743200" lvl="5" indent="-342900" algn="l">
              <a:spcBef>
                <a:spcPts val="360"/>
              </a:spcBef>
              <a:spcAft>
                <a:spcPts val="0"/>
              </a:spcAft>
              <a:buClr>
                <a:schemeClr val="dk1"/>
              </a:buClr>
              <a:buSzPts val="1800"/>
              <a:buFont typeface="Times New Roman"/>
              <a:buChar char="»"/>
              <a:defRPr sz="1800"/>
            </a:lvl6pPr>
            <a:lvl7pPr marL="3200400" lvl="6" indent="-342900" algn="l">
              <a:spcBef>
                <a:spcPts val="360"/>
              </a:spcBef>
              <a:spcAft>
                <a:spcPts val="0"/>
              </a:spcAft>
              <a:buClr>
                <a:schemeClr val="dk1"/>
              </a:buClr>
              <a:buSzPts val="1800"/>
              <a:buFont typeface="Times New Roman"/>
              <a:buChar char="»"/>
              <a:defRPr sz="1800"/>
            </a:lvl7pPr>
            <a:lvl8pPr marL="3657600" lvl="7" indent="-342900" algn="l">
              <a:spcBef>
                <a:spcPts val="360"/>
              </a:spcBef>
              <a:spcAft>
                <a:spcPts val="0"/>
              </a:spcAft>
              <a:buClr>
                <a:schemeClr val="dk1"/>
              </a:buClr>
              <a:buSzPts val="1800"/>
              <a:buFont typeface="Times New Roman"/>
              <a:buChar char="»"/>
              <a:defRPr sz="1800"/>
            </a:lvl8pPr>
            <a:lvl9pPr marL="4114800" lvl="8" indent="-342900" algn="l">
              <a:spcBef>
                <a:spcPts val="360"/>
              </a:spcBef>
              <a:spcAft>
                <a:spcPts val="0"/>
              </a:spcAft>
              <a:buClr>
                <a:schemeClr val="dk1"/>
              </a:buClr>
              <a:buSzPts val="1800"/>
              <a:buFont typeface="Times New Roman"/>
              <a:buChar char="»"/>
              <a:defRPr sz="1800"/>
            </a:lvl9pPr>
          </a:lstStyle>
          <a:p>
            <a:endParaRPr/>
          </a:p>
        </p:txBody>
      </p:sp>
      <p:sp>
        <p:nvSpPr>
          <p:cNvPr id="68" name="Google Shape;68;p10"/>
          <p:cNvSpPr txBox="1">
            <a:spLocks noGrp="1"/>
          </p:cNvSpPr>
          <p:nvPr>
            <p:ph type="body" idx="2"/>
          </p:nvPr>
        </p:nvSpPr>
        <p:spPr>
          <a:xfrm>
            <a:off x="4648200" y="1981200"/>
            <a:ext cx="3810000" cy="4114800"/>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Times New Roman"/>
              <a:buChar char="•"/>
              <a:defRPr sz="2800"/>
            </a:lvl1pPr>
            <a:lvl2pPr marL="914400" lvl="1" indent="-381000" algn="l">
              <a:spcBef>
                <a:spcPts val="480"/>
              </a:spcBef>
              <a:spcAft>
                <a:spcPts val="0"/>
              </a:spcAft>
              <a:buClr>
                <a:schemeClr val="dk1"/>
              </a:buClr>
              <a:buSzPts val="2400"/>
              <a:buFont typeface="Times New Roman"/>
              <a:buChar char="–"/>
              <a:defRPr sz="2400"/>
            </a:lvl2pPr>
            <a:lvl3pPr marL="1371600" lvl="2" indent="-355600" algn="l">
              <a:spcBef>
                <a:spcPts val="400"/>
              </a:spcBef>
              <a:spcAft>
                <a:spcPts val="0"/>
              </a:spcAft>
              <a:buClr>
                <a:schemeClr val="dk1"/>
              </a:buClr>
              <a:buSzPts val="2000"/>
              <a:buFont typeface="Times New Roman"/>
              <a:buChar char="•"/>
              <a:defRPr sz="2000"/>
            </a:lvl3pPr>
            <a:lvl4pPr marL="1828800" lvl="3" indent="-342900" algn="l">
              <a:spcBef>
                <a:spcPts val="360"/>
              </a:spcBef>
              <a:spcAft>
                <a:spcPts val="0"/>
              </a:spcAft>
              <a:buClr>
                <a:schemeClr val="dk1"/>
              </a:buClr>
              <a:buSzPts val="1800"/>
              <a:buFont typeface="Times New Roman"/>
              <a:buChar char="–"/>
              <a:defRPr sz="1800"/>
            </a:lvl4pPr>
            <a:lvl5pPr marL="2286000" lvl="4" indent="-342900" algn="l">
              <a:spcBef>
                <a:spcPts val="360"/>
              </a:spcBef>
              <a:spcAft>
                <a:spcPts val="0"/>
              </a:spcAft>
              <a:buClr>
                <a:schemeClr val="dk1"/>
              </a:buClr>
              <a:buSzPts val="1800"/>
              <a:buFont typeface="Times New Roman"/>
              <a:buChar char="»"/>
              <a:defRPr sz="1800"/>
            </a:lvl5pPr>
            <a:lvl6pPr marL="2743200" lvl="5" indent="-342900" algn="l">
              <a:spcBef>
                <a:spcPts val="360"/>
              </a:spcBef>
              <a:spcAft>
                <a:spcPts val="0"/>
              </a:spcAft>
              <a:buClr>
                <a:schemeClr val="dk1"/>
              </a:buClr>
              <a:buSzPts val="1800"/>
              <a:buFont typeface="Times New Roman"/>
              <a:buChar char="»"/>
              <a:defRPr sz="1800"/>
            </a:lvl6pPr>
            <a:lvl7pPr marL="3200400" lvl="6" indent="-342900" algn="l">
              <a:spcBef>
                <a:spcPts val="360"/>
              </a:spcBef>
              <a:spcAft>
                <a:spcPts val="0"/>
              </a:spcAft>
              <a:buClr>
                <a:schemeClr val="dk1"/>
              </a:buClr>
              <a:buSzPts val="1800"/>
              <a:buFont typeface="Times New Roman"/>
              <a:buChar char="»"/>
              <a:defRPr sz="1800"/>
            </a:lvl7pPr>
            <a:lvl8pPr marL="3657600" lvl="7" indent="-342900" algn="l">
              <a:spcBef>
                <a:spcPts val="360"/>
              </a:spcBef>
              <a:spcAft>
                <a:spcPts val="0"/>
              </a:spcAft>
              <a:buClr>
                <a:schemeClr val="dk1"/>
              </a:buClr>
              <a:buSzPts val="1800"/>
              <a:buFont typeface="Times New Roman"/>
              <a:buChar char="»"/>
              <a:defRPr sz="1800"/>
            </a:lvl8pPr>
            <a:lvl9pPr marL="4114800" lvl="8" indent="-342900" algn="l">
              <a:spcBef>
                <a:spcPts val="360"/>
              </a:spcBef>
              <a:spcAft>
                <a:spcPts val="0"/>
              </a:spcAft>
              <a:buClr>
                <a:schemeClr val="dk1"/>
              </a:buClr>
              <a:buSzPts val="1800"/>
              <a:buFont typeface="Times New Roman"/>
              <a:buChar char="»"/>
              <a:defRPr sz="1800"/>
            </a:lvl9pPr>
          </a:lstStyle>
          <a:p>
            <a:endParaRPr/>
          </a:p>
        </p:txBody>
      </p:sp>
      <p:sp>
        <p:nvSpPr>
          <p:cNvPr id="69" name="Google Shape;69;p10"/>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chemeClr val="dk1"/>
              </a:buClr>
              <a:buSzPts val="1400"/>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85800" y="609600"/>
            <a:ext cx="77724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11" name="Google Shape;11;p1"/>
          <p:cNvSpPr txBox="1">
            <a:spLocks noGrp="1"/>
          </p:cNvSpPr>
          <p:nvPr>
            <p:ph type="body" idx="1"/>
          </p:nvPr>
        </p:nvSpPr>
        <p:spPr>
          <a:xfrm>
            <a:off x="685800" y="1981200"/>
            <a:ext cx="7772400" cy="41148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Times New Roman"/>
              <a:buChar char="•"/>
              <a:defRPr sz="3200" b="0" i="0" u="none" strike="noStrike" cap="none">
                <a:solidFill>
                  <a:schemeClr val="dk1"/>
                </a:solidFill>
                <a:latin typeface="Times New Roman"/>
                <a:ea typeface="Times New Roman"/>
                <a:cs typeface="Times New Roman"/>
                <a:sym typeface="Times New Roman"/>
              </a:defRPr>
            </a:lvl1pPr>
            <a:lvl2pPr marL="914400" marR="0" lvl="1"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3pPr>
            <a:lvl4pPr marL="1828800" marR="0" lvl="3"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2" name="Google Shape;12;p1"/>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1pPr>
            <a:lvl2pPr marR="0" lvl="1"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9pPr>
          </a:lstStyle>
          <a:p>
            <a:endParaRPr/>
          </a:p>
        </p:txBody>
      </p:sp>
      <p:sp>
        <p:nvSpPr>
          <p:cNvPr id="13" name="Google Shape;13;p1"/>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1pPr>
            <a:lvl2pPr marR="0" lvl="1"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SzPts val="1400"/>
              <a:buNone/>
              <a:defRPr sz="2400" b="1" i="0" u="none" strike="noStrike" cap="none">
                <a:solidFill>
                  <a:schemeClr val="dk1"/>
                </a:solidFill>
                <a:latin typeface="Times New Roman"/>
                <a:ea typeface="Times New Roman"/>
                <a:cs typeface="Times New Roman"/>
                <a:sym typeface="Times New Roman"/>
              </a:defRPr>
            </a:lvl9pPr>
          </a:lstStyle>
          <a:p>
            <a:endParaRPr/>
          </a:p>
        </p:txBody>
      </p:sp>
      <p:sp>
        <p:nvSpPr>
          <p:cNvPr id="14" name="Google Shape;14;p1"/>
          <p:cNvSpPr txBox="1">
            <a:spLocks noGrp="1"/>
          </p:cNvSpPr>
          <p:nvPr>
            <p:ph type="sldNum" idx="12"/>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hyperlink" Target="http://www.stolaf.edu/people/giannini/flashanimat/molgenetics/translation.swf" TargetMode="External"/><Relationship Id="rId4" Type="http://schemas.openxmlformats.org/officeDocument/2006/relationships/hyperlink" Target="http://www.dnai.org/a/index.html"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hyperlink" Target="http://www.stolaf.edu/people/giannini/flashanimat/molgenetics/transcription.swf" TargetMode="External"/><Relationship Id="rId4" Type="http://schemas.openxmlformats.org/officeDocument/2006/relationships/hyperlink" Target="http://www.dnai.org/a/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txBox="1">
            <a:spLocks noGrp="1"/>
          </p:cNvSpPr>
          <p:nvPr>
            <p:ph type="title" idx="4294967295"/>
          </p:nvPr>
        </p:nvSpPr>
        <p:spPr>
          <a:xfrm>
            <a:off x="555625" y="508000"/>
            <a:ext cx="8081962" cy="2157412"/>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2800"/>
              <a:buFont typeface="Times New Roman"/>
              <a:buNone/>
            </a:pPr>
            <a:r>
              <a:rPr lang="en-US" sz="2800" b="1" i="0" u="none" strike="noStrike" cap="none">
                <a:solidFill>
                  <a:schemeClr val="dk1"/>
                </a:solidFill>
                <a:latin typeface="Times New Roman"/>
                <a:ea typeface="Times New Roman"/>
                <a:cs typeface="Times New Roman"/>
                <a:sym typeface="Times New Roman"/>
              </a:rPr>
              <a:t/>
            </a:r>
            <a:br>
              <a:rPr lang="en-US" sz="2800" b="1" i="0" u="none" strike="noStrike" cap="none">
                <a:solidFill>
                  <a:schemeClr val="dk1"/>
                </a:solidFill>
                <a:latin typeface="Times New Roman"/>
                <a:ea typeface="Times New Roman"/>
                <a:cs typeface="Times New Roman"/>
                <a:sym typeface="Times New Roman"/>
              </a:rPr>
            </a:br>
            <a:r>
              <a:rPr lang="en-US" sz="4000" b="1" i="0" u="none" strike="noStrike" cap="none">
                <a:solidFill>
                  <a:schemeClr val="dk1"/>
                </a:solidFill>
                <a:latin typeface="Times New Roman"/>
                <a:ea typeface="Times New Roman"/>
                <a:cs typeface="Times New Roman"/>
                <a:sym typeface="Times New Roman"/>
              </a:rPr>
              <a:t>Decoding the Flu</a:t>
            </a:r>
            <a:r>
              <a:rPr lang="en-US" sz="2800" b="1" i="0" u="none" strike="noStrike" cap="none">
                <a:solidFill>
                  <a:schemeClr val="dk1"/>
                </a:solidFill>
                <a:latin typeface="Times New Roman"/>
                <a:ea typeface="Times New Roman"/>
                <a:cs typeface="Times New Roman"/>
                <a:sym typeface="Times New Roman"/>
              </a:rPr>
              <a:t/>
            </a:r>
            <a:br>
              <a:rPr lang="en-US" sz="2800" b="1" i="0" u="none" strike="noStrike" cap="none">
                <a:solidFill>
                  <a:schemeClr val="dk1"/>
                </a:solidFill>
                <a:latin typeface="Times New Roman"/>
                <a:ea typeface="Times New Roman"/>
                <a:cs typeface="Times New Roman"/>
                <a:sym typeface="Times New Roman"/>
              </a:rPr>
            </a:br>
            <a:r>
              <a:rPr lang="en-US" sz="2800" b="1" i="0" u="none" strike="noStrike" cap="none">
                <a:solidFill>
                  <a:schemeClr val="dk1"/>
                </a:solidFill>
                <a:latin typeface="Times New Roman"/>
                <a:ea typeface="Times New Roman"/>
                <a:cs typeface="Times New Roman"/>
                <a:sym typeface="Times New Roman"/>
              </a:rPr>
              <a:t/>
            </a:r>
            <a:br>
              <a:rPr lang="en-US" sz="2800" b="1" i="0" u="none" strike="noStrike" cap="none">
                <a:solidFill>
                  <a:schemeClr val="dk1"/>
                </a:solidFill>
                <a:latin typeface="Times New Roman"/>
                <a:ea typeface="Times New Roman"/>
                <a:cs typeface="Times New Roman"/>
                <a:sym typeface="Times New Roman"/>
              </a:rPr>
            </a:br>
            <a:r>
              <a:rPr lang="en-US" sz="2400" b="1" i="0" u="none" strike="noStrike" cap="none">
                <a:solidFill>
                  <a:schemeClr val="dk1"/>
                </a:solidFill>
                <a:latin typeface="Times New Roman"/>
                <a:ea typeface="Times New Roman"/>
                <a:cs typeface="Times New Roman"/>
                <a:sym typeface="Times New Roman"/>
              </a:rPr>
              <a:t>Norris Armstrong</a:t>
            </a:r>
            <a:br>
              <a:rPr lang="en-US" sz="2400" b="1" i="0" u="none" strike="noStrike" cap="none">
                <a:solidFill>
                  <a:schemeClr val="dk1"/>
                </a:solidFill>
                <a:latin typeface="Times New Roman"/>
                <a:ea typeface="Times New Roman"/>
                <a:cs typeface="Times New Roman"/>
                <a:sym typeface="Times New Roman"/>
              </a:rPr>
            </a:br>
            <a:r>
              <a:rPr lang="en-US" sz="2400" b="1" i="0" u="none" strike="noStrike" cap="none">
                <a:solidFill>
                  <a:schemeClr val="dk1"/>
                </a:solidFill>
                <a:latin typeface="Times New Roman"/>
                <a:ea typeface="Times New Roman"/>
                <a:cs typeface="Times New Roman"/>
                <a:sym typeface="Times New Roman"/>
              </a:rPr>
              <a:t>University of Georgia</a:t>
            </a:r>
            <a:r>
              <a:rPr lang="en-US" sz="3600" b="1" i="0" u="none" strike="noStrike" cap="none">
                <a:solidFill>
                  <a:schemeClr val="dk1"/>
                </a:solidFill>
                <a:latin typeface="Times New Roman"/>
                <a:ea typeface="Times New Roman"/>
                <a:cs typeface="Times New Roman"/>
                <a:sym typeface="Times New Roman"/>
              </a:rPr>
              <a:t/>
            </a:r>
            <a:br>
              <a:rPr lang="en-US" sz="3600" b="1" i="0" u="none" strike="noStrike" cap="none">
                <a:solidFill>
                  <a:schemeClr val="dk1"/>
                </a:solidFill>
                <a:latin typeface="Times New Roman"/>
                <a:ea typeface="Times New Roman"/>
                <a:cs typeface="Times New Roman"/>
                <a:sym typeface="Times New Roman"/>
              </a:rPr>
            </a:br>
            <a:endParaRPr/>
          </a:p>
        </p:txBody>
      </p:sp>
      <p:pic>
        <p:nvPicPr>
          <p:cNvPr id="89" name="Google Shape;89;p13" descr="Flu virus"/>
          <p:cNvPicPr preferRelativeResize="0"/>
          <p:nvPr/>
        </p:nvPicPr>
        <p:blipFill rotWithShape="1">
          <a:blip r:embed="rId3">
            <a:alphaModFix/>
          </a:blip>
          <a:srcRect/>
          <a:stretch/>
        </p:blipFill>
        <p:spPr>
          <a:xfrm>
            <a:off x="2727325" y="2752725"/>
            <a:ext cx="3851275" cy="3086100"/>
          </a:xfrm>
          <a:prstGeom prst="rect">
            <a:avLst/>
          </a:prstGeom>
          <a:noFill/>
          <a:ln>
            <a:noFill/>
          </a:ln>
        </p:spPr>
      </p:pic>
      <p:sp>
        <p:nvSpPr>
          <p:cNvPr id="90" name="Google Shape;90;p13"/>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strike="noStrike" cap="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a:t>
            </a:fld>
            <a:endParaRPr/>
          </a:p>
        </p:txBody>
      </p:sp>
      <p:sp>
        <p:nvSpPr>
          <p:cNvPr id="91" name="Google Shape;91;p13"/>
          <p:cNvSpPr txBox="1"/>
          <p:nvPr/>
        </p:nvSpPr>
        <p:spPr>
          <a:xfrm>
            <a:off x="2286000" y="6294437"/>
            <a:ext cx="4949825" cy="2444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000"/>
              <a:buFont typeface="Times New Roman"/>
              <a:buNone/>
            </a:pPr>
            <a:r>
              <a:rPr lang="en-US" sz="1000" b="0" i="0" u="none" strike="noStrike" cap="none">
                <a:solidFill>
                  <a:schemeClr val="dk1"/>
                </a:solidFill>
                <a:latin typeface="Times New Roman"/>
                <a:ea typeface="Times New Roman"/>
                <a:cs typeface="Times New Roman"/>
                <a:sym typeface="Times New Roman"/>
              </a:rPr>
              <a:t>Image Source: http://commons.wikimedia.org/wiki/File:Influenza_virus_particle_color.jpg</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2"/>
          <p:cNvSpPr txBox="1"/>
          <p:nvPr/>
        </p:nvSpPr>
        <p:spPr>
          <a:xfrm>
            <a:off x="0" y="1760537"/>
            <a:ext cx="9077325" cy="954087"/>
          </a:xfrm>
          <a:prstGeom prst="rect">
            <a:avLst/>
          </a:prstGeom>
          <a:noFill/>
          <a:ln>
            <a:noFill/>
          </a:ln>
        </p:spPr>
        <p:txBody>
          <a:bodyPr spcFirstLastPara="1" wrap="square" lIns="91425" tIns="45700" rIns="91425" bIns="45700" anchor="t" anchorCtr="0">
            <a:noAutofit/>
          </a:bodyPr>
          <a:lstStyle/>
          <a:p>
            <a:pPr marL="568325" marR="0" lvl="0" indent="-568325" algn="l" rtl="0">
              <a:lnSpc>
                <a:spcPct val="100000"/>
              </a:lnSpc>
              <a:spcBef>
                <a:spcPts val="0"/>
              </a:spcBef>
              <a:spcAft>
                <a:spcPts val="0"/>
              </a:spcAft>
              <a:buClr>
                <a:schemeClr val="dk1"/>
              </a:buClr>
              <a:buSzPts val="2800"/>
              <a:buFont typeface="Times New Roman"/>
              <a:buNone/>
            </a:pPr>
            <a:r>
              <a:rPr lang="en-US" sz="2800" b="1" i="0" u="none">
                <a:solidFill>
                  <a:schemeClr val="dk1"/>
                </a:solidFill>
                <a:latin typeface="Times New Roman"/>
                <a:ea typeface="Times New Roman"/>
                <a:cs typeface="Times New Roman"/>
                <a:sym typeface="Times New Roman"/>
              </a:rPr>
              <a:t>	CQ#1: If the DNA molecule above were transcribed, which of the following RNAs might be produced? </a:t>
            </a:r>
            <a:endParaRPr/>
          </a:p>
        </p:txBody>
      </p:sp>
      <p:sp>
        <p:nvSpPr>
          <p:cNvPr id="186" name="Google Shape;186;p22"/>
          <p:cNvSpPr txBox="1"/>
          <p:nvPr/>
        </p:nvSpPr>
        <p:spPr>
          <a:xfrm>
            <a:off x="1087437" y="2855912"/>
            <a:ext cx="6219825" cy="3046412"/>
          </a:xfrm>
          <a:prstGeom prst="rect">
            <a:avLst/>
          </a:prstGeom>
          <a:noFill/>
          <a:ln>
            <a:noFill/>
          </a:ln>
        </p:spPr>
        <p:txBody>
          <a:bodyPr spcFirstLastPara="1" wrap="square" lIns="91425" tIns="45700" rIns="91425" bIns="45700" anchor="t" anchorCtr="0">
            <a:noAutofit/>
          </a:bodyPr>
          <a:lstStyle/>
          <a:p>
            <a:pPr marL="514350" marR="0" lvl="0" indent="-514350" algn="l" rtl="0">
              <a:lnSpc>
                <a:spcPct val="100000"/>
              </a:lnSpc>
              <a:spcBef>
                <a:spcPts val="0"/>
              </a:spcBef>
              <a:spcAft>
                <a:spcPts val="0"/>
              </a:spcAft>
              <a:buClr>
                <a:schemeClr val="dk1"/>
              </a:buClr>
              <a:buSzPts val="2400"/>
              <a:buFont typeface="Times New Roman"/>
              <a:buAutoNum type="alphaUcPeriod"/>
            </a:pPr>
            <a:r>
              <a:rPr lang="en-US" sz="2400" b="0" i="0" u="none">
                <a:solidFill>
                  <a:schemeClr val="dk1"/>
                </a:solidFill>
                <a:latin typeface="Times New Roman"/>
                <a:ea typeface="Times New Roman"/>
                <a:cs typeface="Times New Roman"/>
                <a:sym typeface="Times New Roman"/>
              </a:rPr>
              <a:t> 3′-ATCGGCAGGACCTTAAAT-5′</a:t>
            </a:r>
            <a:endParaRPr/>
          </a:p>
          <a:p>
            <a:pPr marL="514350" marR="0" lvl="0" indent="-514350" algn="l" rtl="0">
              <a:lnSpc>
                <a:spcPct val="100000"/>
              </a:lnSpc>
              <a:spcBef>
                <a:spcPts val="0"/>
              </a:spcBef>
              <a:spcAft>
                <a:spcPts val="0"/>
              </a:spcAft>
              <a:buClr>
                <a:schemeClr val="dk1"/>
              </a:buClr>
              <a:buSzPts val="2400"/>
              <a:buFont typeface="Times New Roman"/>
              <a:buAutoNum type="alphaUcPeriod"/>
            </a:pPr>
            <a:r>
              <a:rPr lang="en-US" sz="2400" b="0" i="0" u="none">
                <a:solidFill>
                  <a:schemeClr val="dk1"/>
                </a:solidFill>
                <a:latin typeface="Times New Roman"/>
                <a:ea typeface="Times New Roman"/>
                <a:cs typeface="Times New Roman"/>
                <a:sym typeface="Times New Roman"/>
              </a:rPr>
              <a:t> 5′-TAGCCGTCCTGGAATTTA-3′</a:t>
            </a:r>
            <a:endParaRPr/>
          </a:p>
          <a:p>
            <a:pPr marL="514350" marR="0" lvl="0" indent="-514350" algn="l" rtl="0">
              <a:lnSpc>
                <a:spcPct val="100000"/>
              </a:lnSpc>
              <a:spcBef>
                <a:spcPts val="0"/>
              </a:spcBef>
              <a:spcAft>
                <a:spcPts val="0"/>
              </a:spcAft>
              <a:buClr>
                <a:schemeClr val="dk1"/>
              </a:buClr>
              <a:buSzPts val="2400"/>
              <a:buFont typeface="Times New Roman"/>
              <a:buAutoNum type="alphaUcPeriod"/>
            </a:pPr>
            <a:r>
              <a:rPr lang="en-US" sz="2400" b="0" i="0" u="none">
                <a:solidFill>
                  <a:schemeClr val="dk1"/>
                </a:solidFill>
                <a:latin typeface="Times New Roman"/>
                <a:ea typeface="Times New Roman"/>
                <a:cs typeface="Times New Roman"/>
                <a:sym typeface="Times New Roman"/>
              </a:rPr>
              <a:t> 3′-AUCGGCAGGACCUUAAAU-5′</a:t>
            </a:r>
            <a:endParaRPr/>
          </a:p>
          <a:p>
            <a:pPr marL="514350" marR="0" lvl="0" indent="-514350" algn="l" rtl="0">
              <a:lnSpc>
                <a:spcPct val="100000"/>
              </a:lnSpc>
              <a:spcBef>
                <a:spcPts val="0"/>
              </a:spcBef>
              <a:spcAft>
                <a:spcPts val="0"/>
              </a:spcAft>
              <a:buClr>
                <a:schemeClr val="dk1"/>
              </a:buClr>
              <a:buSzPts val="2400"/>
              <a:buFont typeface="Times New Roman"/>
              <a:buAutoNum type="alphaUcPeriod"/>
            </a:pPr>
            <a:r>
              <a:rPr lang="en-US" sz="2400" b="0" i="0" u="none">
                <a:solidFill>
                  <a:schemeClr val="dk1"/>
                </a:solidFill>
                <a:latin typeface="Times New Roman"/>
                <a:ea typeface="Times New Roman"/>
                <a:cs typeface="Times New Roman"/>
                <a:sym typeface="Times New Roman"/>
              </a:rPr>
              <a:t> 5′-UAGCCGUCCUGGAAUUUA-3′</a:t>
            </a:r>
            <a:endParaRPr/>
          </a:p>
          <a:p>
            <a:pPr marL="514350" marR="0" lvl="0" indent="-514350" algn="l" rtl="0">
              <a:lnSpc>
                <a:spcPct val="100000"/>
              </a:lnSpc>
              <a:spcBef>
                <a:spcPts val="0"/>
              </a:spcBef>
              <a:spcAft>
                <a:spcPts val="0"/>
              </a:spcAft>
              <a:buClr>
                <a:schemeClr val="dk1"/>
              </a:buClr>
              <a:buSzPts val="2400"/>
              <a:buFont typeface="Times New Roman"/>
              <a:buAutoNum type="alphaUcPeriod"/>
            </a:pPr>
            <a:r>
              <a:rPr lang="en-US" sz="2400" b="0" i="0" u="none">
                <a:solidFill>
                  <a:schemeClr val="dk1"/>
                </a:solidFill>
                <a:latin typeface="Times New Roman"/>
                <a:ea typeface="Times New Roman"/>
                <a:cs typeface="Times New Roman"/>
                <a:sym typeface="Times New Roman"/>
              </a:rPr>
              <a:t> Both A and B</a:t>
            </a:r>
            <a:endParaRPr/>
          </a:p>
          <a:p>
            <a:pPr marL="514350" marR="0" lvl="0" indent="-514350" algn="l" rtl="0">
              <a:lnSpc>
                <a:spcPct val="100000"/>
              </a:lnSpc>
              <a:spcBef>
                <a:spcPts val="0"/>
              </a:spcBef>
              <a:spcAft>
                <a:spcPts val="0"/>
              </a:spcAft>
              <a:buClr>
                <a:schemeClr val="dk1"/>
              </a:buClr>
              <a:buSzPts val="2400"/>
              <a:buFont typeface="Times New Roman"/>
              <a:buAutoNum type="alphaUcPeriod"/>
            </a:pPr>
            <a:r>
              <a:rPr lang="en-US" sz="2400" b="0" i="0" u="none">
                <a:solidFill>
                  <a:schemeClr val="dk1"/>
                </a:solidFill>
                <a:latin typeface="Times New Roman"/>
                <a:ea typeface="Times New Roman"/>
                <a:cs typeface="Times New Roman"/>
                <a:sym typeface="Times New Roman"/>
              </a:rPr>
              <a:t> Both C and D</a:t>
            </a:r>
            <a:endParaRPr/>
          </a:p>
          <a:p>
            <a:pPr marL="514350" marR="0" lvl="0" indent="-514350" algn="l" rtl="0">
              <a:lnSpc>
                <a:spcPct val="100000"/>
              </a:lnSpc>
              <a:spcBef>
                <a:spcPts val="0"/>
              </a:spcBef>
              <a:spcAft>
                <a:spcPts val="0"/>
              </a:spcAft>
              <a:buClr>
                <a:schemeClr val="dk1"/>
              </a:buClr>
              <a:buSzPts val="2400"/>
              <a:buFont typeface="Times New Roman"/>
              <a:buAutoNum type="alphaUcPeriod"/>
            </a:pPr>
            <a:r>
              <a:rPr lang="en-US" sz="2400" b="0" i="0" u="none">
                <a:solidFill>
                  <a:schemeClr val="dk1"/>
                </a:solidFill>
                <a:latin typeface="Times New Roman"/>
                <a:ea typeface="Times New Roman"/>
                <a:cs typeface="Times New Roman"/>
                <a:sym typeface="Times New Roman"/>
              </a:rPr>
              <a:t> All of the above</a:t>
            </a:r>
            <a:endParaRPr/>
          </a:p>
          <a:p>
            <a:pPr marL="514350" marR="0" lvl="0" indent="-514350" algn="l" rtl="0">
              <a:lnSpc>
                <a:spcPct val="100000"/>
              </a:lnSpc>
              <a:spcBef>
                <a:spcPts val="0"/>
              </a:spcBef>
              <a:spcAft>
                <a:spcPts val="0"/>
              </a:spcAft>
              <a:buClr>
                <a:schemeClr val="dk1"/>
              </a:buClr>
              <a:buSzPts val="2400"/>
              <a:buFont typeface="Times New Roman"/>
              <a:buAutoNum type="alphaUcPeriod"/>
            </a:pPr>
            <a:r>
              <a:rPr lang="en-US" sz="2400" b="0" i="0" u="none">
                <a:solidFill>
                  <a:schemeClr val="dk1"/>
                </a:solidFill>
                <a:latin typeface="Times New Roman"/>
                <a:ea typeface="Times New Roman"/>
                <a:cs typeface="Times New Roman"/>
                <a:sym typeface="Times New Roman"/>
              </a:rPr>
              <a:t> None of the above</a:t>
            </a:r>
            <a:endParaRPr/>
          </a:p>
        </p:txBody>
      </p:sp>
      <p:sp>
        <p:nvSpPr>
          <p:cNvPr id="187" name="Google Shape;187;p22"/>
          <p:cNvSpPr txBox="1"/>
          <p:nvPr/>
        </p:nvSpPr>
        <p:spPr>
          <a:xfrm>
            <a:off x="1792287" y="566737"/>
            <a:ext cx="5427662" cy="10064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3’-ATCGGCAGGACCTTAAAT-5’</a:t>
            </a:r>
            <a:endParaRPr/>
          </a:p>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5’-TAGCCGTCCTGGAATTTA-3</a:t>
            </a:r>
            <a:r>
              <a:rPr lang="en-US" sz="2800" b="0" i="0" u="none">
                <a:solidFill>
                  <a:schemeClr val="dk1"/>
                </a:solidFill>
                <a:latin typeface="Courier New"/>
                <a:ea typeface="Courier New"/>
                <a:cs typeface="Courier New"/>
                <a:sym typeface="Courier New"/>
              </a:rPr>
              <a:t>’</a:t>
            </a:r>
            <a:r>
              <a:rPr lang="en-US" sz="2800" b="0" i="0" u="none">
                <a:solidFill>
                  <a:schemeClr val="dk1"/>
                </a:solidFill>
                <a:latin typeface="Courier"/>
                <a:ea typeface="Courier"/>
                <a:cs typeface="Courier"/>
                <a:sym typeface="Courier"/>
              </a:rPr>
              <a:t> </a:t>
            </a:r>
            <a:r>
              <a:rPr lang="en-US" sz="3200" b="0" i="0" u="none">
                <a:solidFill>
                  <a:schemeClr val="dk1"/>
                </a:solidFill>
                <a:latin typeface="Courier"/>
                <a:ea typeface="Courier"/>
                <a:cs typeface="Courier"/>
                <a:sym typeface="Courier"/>
              </a:rPr>
              <a:t> </a:t>
            </a:r>
            <a:endParaRPr/>
          </a:p>
        </p:txBody>
      </p:sp>
      <p:sp>
        <p:nvSpPr>
          <p:cNvPr id="188" name="Google Shape;188;p22"/>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10</a:t>
            </a:fld>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23"/>
          <p:cNvSpPr txBox="1">
            <a:spLocks noGrp="1"/>
          </p:cNvSpPr>
          <p:nvPr>
            <p:ph type="title" idx="4294967295"/>
          </p:nvPr>
        </p:nvSpPr>
        <p:spPr>
          <a:xfrm>
            <a:off x="123825" y="209550"/>
            <a:ext cx="3581400" cy="6096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00"/>
              <a:buFont typeface="Times New Roman"/>
              <a:buNone/>
            </a:pPr>
            <a:r>
              <a:rPr lang="en-US" sz="3600" b="1" i="0" u="none" strike="noStrike" cap="none">
                <a:solidFill>
                  <a:schemeClr val="dk2"/>
                </a:solidFill>
                <a:latin typeface="Times New Roman"/>
                <a:ea typeface="Times New Roman"/>
                <a:cs typeface="Times New Roman"/>
                <a:sym typeface="Times New Roman"/>
              </a:rPr>
              <a:t>Transcription</a:t>
            </a:r>
            <a:endParaRPr/>
          </a:p>
        </p:txBody>
      </p:sp>
      <p:sp>
        <p:nvSpPr>
          <p:cNvPr id="194" name="Google Shape;194;p23"/>
          <p:cNvSpPr txBox="1"/>
          <p:nvPr/>
        </p:nvSpPr>
        <p:spPr>
          <a:xfrm>
            <a:off x="2063750" y="2905125"/>
            <a:ext cx="6051550" cy="1066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3200"/>
              <a:buFont typeface="Courier New"/>
              <a:buNone/>
            </a:pPr>
            <a:r>
              <a:rPr lang="en-US" sz="3200" b="1" i="0" u="none">
                <a:solidFill>
                  <a:schemeClr val="dk1"/>
                </a:solidFill>
                <a:latin typeface="Courier New"/>
                <a:ea typeface="Courier New"/>
                <a:cs typeface="Courier New"/>
                <a:sym typeface="Courier New"/>
              </a:rPr>
              <a:t>3’-ATCGGCAGGACCTTAAAT-5’</a:t>
            </a:r>
            <a:endParaRPr/>
          </a:p>
          <a:p>
            <a:pPr marL="0" marR="0" lvl="0" indent="0" algn="l" rtl="0">
              <a:lnSpc>
                <a:spcPct val="100000"/>
              </a:lnSpc>
              <a:spcBef>
                <a:spcPts val="0"/>
              </a:spcBef>
              <a:spcAft>
                <a:spcPts val="0"/>
              </a:spcAft>
              <a:buClr>
                <a:schemeClr val="dk1"/>
              </a:buClr>
              <a:buSzPts val="3200"/>
              <a:buFont typeface="Courier New"/>
              <a:buNone/>
            </a:pPr>
            <a:r>
              <a:rPr lang="en-US" sz="3200" b="1" i="0" u="none">
                <a:solidFill>
                  <a:schemeClr val="dk1"/>
                </a:solidFill>
                <a:latin typeface="Courier New"/>
                <a:ea typeface="Courier New"/>
                <a:cs typeface="Courier New"/>
                <a:sym typeface="Courier New"/>
              </a:rPr>
              <a:t>5’-TAGCCGTCCTGGAATTTA-3’</a:t>
            </a:r>
            <a:endParaRPr/>
          </a:p>
        </p:txBody>
      </p:sp>
      <p:sp>
        <p:nvSpPr>
          <p:cNvPr id="195" name="Google Shape;195;p23"/>
          <p:cNvSpPr txBox="1"/>
          <p:nvPr/>
        </p:nvSpPr>
        <p:spPr>
          <a:xfrm>
            <a:off x="717550" y="3100387"/>
            <a:ext cx="1065212" cy="5794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3200"/>
              <a:buFont typeface="Times New Roman"/>
              <a:buNone/>
            </a:pPr>
            <a:r>
              <a:rPr lang="en-US" sz="3200" b="1" i="0" u="none">
                <a:solidFill>
                  <a:schemeClr val="dk1"/>
                </a:solidFill>
                <a:latin typeface="Times New Roman"/>
                <a:ea typeface="Times New Roman"/>
                <a:cs typeface="Times New Roman"/>
                <a:sym typeface="Times New Roman"/>
              </a:rPr>
              <a:t>DNA</a:t>
            </a:r>
            <a:endParaRPr/>
          </a:p>
        </p:txBody>
      </p:sp>
      <p:sp>
        <p:nvSpPr>
          <p:cNvPr id="196" name="Google Shape;196;p23"/>
          <p:cNvSpPr txBox="1"/>
          <p:nvPr/>
        </p:nvSpPr>
        <p:spPr>
          <a:xfrm>
            <a:off x="1825625" y="4545012"/>
            <a:ext cx="6296025" cy="579437"/>
          </a:xfrm>
          <a:prstGeom prst="rect">
            <a:avLst/>
          </a:prstGeom>
          <a:noFill/>
          <a:ln>
            <a:noFill/>
          </a:ln>
        </p:spPr>
        <p:txBody>
          <a:bodyPr spcFirstLastPara="1" wrap="square" lIns="91425" tIns="45700" rIns="91425" bIns="45700" anchor="t" anchorCtr="0">
            <a:noAutofit/>
          </a:bodyPr>
          <a:lstStyle/>
          <a:p>
            <a:pPr marL="457200" marR="0" lvl="0" indent="-457200" algn="l" rtl="0">
              <a:lnSpc>
                <a:spcPct val="100000"/>
              </a:lnSpc>
              <a:spcBef>
                <a:spcPts val="0"/>
              </a:spcBef>
              <a:spcAft>
                <a:spcPts val="0"/>
              </a:spcAft>
              <a:buClr>
                <a:srgbClr val="FF0000"/>
              </a:buClr>
              <a:buSzPts val="3200"/>
              <a:buFont typeface="Courier New"/>
              <a:buNone/>
            </a:pPr>
            <a:r>
              <a:rPr lang="en-US" sz="3200" b="1" i="0" u="none">
                <a:solidFill>
                  <a:srgbClr val="FF0000"/>
                </a:solidFill>
                <a:latin typeface="Courier New"/>
                <a:ea typeface="Courier New"/>
                <a:cs typeface="Courier New"/>
                <a:sym typeface="Courier New"/>
              </a:rPr>
              <a:t> 3’-AUCGGCAGGACCUUAAAU-5’</a:t>
            </a:r>
            <a:endParaRPr/>
          </a:p>
        </p:txBody>
      </p:sp>
      <p:sp>
        <p:nvSpPr>
          <p:cNvPr id="197" name="Google Shape;197;p23"/>
          <p:cNvSpPr txBox="1"/>
          <p:nvPr/>
        </p:nvSpPr>
        <p:spPr>
          <a:xfrm>
            <a:off x="804862" y="2806700"/>
            <a:ext cx="184150" cy="457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198" name="Google Shape;198;p23"/>
          <p:cNvSpPr txBox="1"/>
          <p:nvPr/>
        </p:nvSpPr>
        <p:spPr>
          <a:xfrm>
            <a:off x="746125" y="4549775"/>
            <a:ext cx="1065212" cy="5794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1" i="0" u="none">
                <a:solidFill>
                  <a:srgbClr val="FF0000"/>
                </a:solidFill>
                <a:latin typeface="Times New Roman"/>
                <a:ea typeface="Times New Roman"/>
                <a:cs typeface="Times New Roman"/>
                <a:sym typeface="Times New Roman"/>
              </a:rPr>
              <a:t>RNA</a:t>
            </a:r>
            <a:endParaRPr/>
          </a:p>
        </p:txBody>
      </p:sp>
      <p:cxnSp>
        <p:nvCxnSpPr>
          <p:cNvPr id="199" name="Google Shape;199;p23"/>
          <p:cNvCxnSpPr/>
          <p:nvPr/>
        </p:nvCxnSpPr>
        <p:spPr>
          <a:xfrm>
            <a:off x="5078412" y="4090987"/>
            <a:ext cx="0" cy="484187"/>
          </a:xfrm>
          <a:prstGeom prst="straightConnector1">
            <a:avLst/>
          </a:prstGeom>
          <a:noFill/>
          <a:ln w="57150" cap="flat" cmpd="sng">
            <a:solidFill>
              <a:schemeClr val="dk1"/>
            </a:solidFill>
            <a:prstDash val="solid"/>
            <a:miter lim="800000"/>
            <a:headEnd type="none" w="med" len="med"/>
            <a:tailEnd type="triangle" w="med" len="med"/>
          </a:ln>
        </p:spPr>
      </p:cxnSp>
      <p:sp>
        <p:nvSpPr>
          <p:cNvPr id="200" name="Google Shape;200;p23"/>
          <p:cNvSpPr txBox="1"/>
          <p:nvPr/>
        </p:nvSpPr>
        <p:spPr>
          <a:xfrm>
            <a:off x="2046287" y="1855787"/>
            <a:ext cx="6094412" cy="58578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3200"/>
              <a:buFont typeface="Courier New"/>
              <a:buNone/>
            </a:pPr>
            <a:r>
              <a:rPr lang="en-US" sz="3200" b="1" i="0" u="none">
                <a:solidFill>
                  <a:srgbClr val="FF0000"/>
                </a:solidFill>
                <a:latin typeface="Courier New"/>
                <a:ea typeface="Courier New"/>
                <a:cs typeface="Courier New"/>
                <a:sym typeface="Courier New"/>
              </a:rPr>
              <a:t>5’-UAGCCGUCCUGGAAUUUA-3’</a:t>
            </a:r>
            <a:endParaRPr/>
          </a:p>
        </p:txBody>
      </p:sp>
      <p:sp>
        <p:nvSpPr>
          <p:cNvPr id="201" name="Google Shape;201;p23"/>
          <p:cNvSpPr txBox="1"/>
          <p:nvPr/>
        </p:nvSpPr>
        <p:spPr>
          <a:xfrm>
            <a:off x="690562" y="1868487"/>
            <a:ext cx="1065212" cy="5794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3200"/>
              <a:buFont typeface="Times New Roman"/>
              <a:buNone/>
            </a:pPr>
            <a:r>
              <a:rPr lang="en-US" sz="3200" b="1" i="0" u="none">
                <a:solidFill>
                  <a:srgbClr val="FF0000"/>
                </a:solidFill>
                <a:latin typeface="Times New Roman"/>
                <a:ea typeface="Times New Roman"/>
                <a:cs typeface="Times New Roman"/>
                <a:sym typeface="Times New Roman"/>
              </a:rPr>
              <a:t>RNA</a:t>
            </a:r>
            <a:endParaRPr/>
          </a:p>
        </p:txBody>
      </p:sp>
      <p:cxnSp>
        <p:nvCxnSpPr>
          <p:cNvPr id="202" name="Google Shape;202;p23"/>
          <p:cNvCxnSpPr/>
          <p:nvPr/>
        </p:nvCxnSpPr>
        <p:spPr>
          <a:xfrm>
            <a:off x="3773487" y="2198762"/>
            <a:ext cx="0" cy="484187"/>
          </a:xfrm>
          <a:prstGeom prst="straightConnector1">
            <a:avLst/>
          </a:prstGeom>
          <a:noFill/>
          <a:ln w="57150" cap="flat" cmpd="sng">
            <a:solidFill>
              <a:schemeClr val="dk1"/>
            </a:solidFill>
            <a:prstDash val="solid"/>
            <a:round/>
            <a:headEnd type="none" w="med" len="med"/>
            <a:tailEnd type="triangle" w="med" len="med"/>
          </a:ln>
        </p:spPr>
      </p:cxnSp>
      <p:sp>
        <p:nvSpPr>
          <p:cNvPr id="203" name="Google Shape;203;p23"/>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11</a:t>
            </a:fld>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4"/>
          <p:cNvSpPr txBox="1">
            <a:spLocks noGrp="1"/>
          </p:cNvSpPr>
          <p:nvPr>
            <p:ph type="title" idx="4294967295"/>
          </p:nvPr>
        </p:nvSpPr>
        <p:spPr>
          <a:xfrm>
            <a:off x="95250" y="104775"/>
            <a:ext cx="3581400" cy="6096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00"/>
              <a:buFont typeface="Times New Roman"/>
              <a:buNone/>
            </a:pPr>
            <a:r>
              <a:rPr lang="en-US" sz="3600" b="1" i="0" u="none" strike="noStrike" cap="none">
                <a:solidFill>
                  <a:schemeClr val="dk2"/>
                </a:solidFill>
                <a:latin typeface="Times New Roman"/>
                <a:ea typeface="Times New Roman"/>
                <a:cs typeface="Times New Roman"/>
                <a:sym typeface="Times New Roman"/>
              </a:rPr>
              <a:t>Translation</a:t>
            </a:r>
            <a:endParaRPr/>
          </a:p>
        </p:txBody>
      </p:sp>
      <p:sp>
        <p:nvSpPr>
          <p:cNvPr id="210" name="Google Shape;210;p24"/>
          <p:cNvSpPr txBox="1"/>
          <p:nvPr/>
        </p:nvSpPr>
        <p:spPr>
          <a:xfrm>
            <a:off x="768350" y="900112"/>
            <a:ext cx="2068512" cy="584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3200"/>
              <a:buFont typeface="Times New Roman"/>
              <a:buNone/>
            </a:pPr>
            <a:r>
              <a:rPr lang="en-US" sz="3200" b="1" i="0" u="sng">
                <a:solidFill>
                  <a:schemeClr val="dk1"/>
                </a:solidFill>
                <a:latin typeface="Times New Roman"/>
                <a:ea typeface="Times New Roman"/>
                <a:cs typeface="Times New Roman"/>
                <a:sym typeface="Times New Roman"/>
              </a:rPr>
              <a:t>DNA/RNA</a:t>
            </a:r>
            <a:endParaRPr/>
          </a:p>
        </p:txBody>
      </p:sp>
      <p:sp>
        <p:nvSpPr>
          <p:cNvPr id="211" name="Google Shape;211;p24"/>
          <p:cNvSpPr txBox="1"/>
          <p:nvPr/>
        </p:nvSpPr>
        <p:spPr>
          <a:xfrm>
            <a:off x="804862" y="2806700"/>
            <a:ext cx="184150" cy="457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212" name="Google Shape;212;p24"/>
          <p:cNvSpPr txBox="1"/>
          <p:nvPr/>
        </p:nvSpPr>
        <p:spPr>
          <a:xfrm>
            <a:off x="503237" y="1511300"/>
            <a:ext cx="2235200" cy="19383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Adenine</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Cytosine</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Guanine</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Thymine/Uracil</a:t>
            </a:r>
            <a:endParaRPr/>
          </a:p>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cxnSp>
        <p:nvCxnSpPr>
          <p:cNvPr id="213" name="Google Shape;213;p24"/>
          <p:cNvCxnSpPr/>
          <p:nvPr/>
        </p:nvCxnSpPr>
        <p:spPr>
          <a:xfrm rot="10800000" flipH="1">
            <a:off x="3355975" y="2243137"/>
            <a:ext cx="796925" cy="3175"/>
          </a:xfrm>
          <a:prstGeom prst="straightConnector1">
            <a:avLst/>
          </a:prstGeom>
          <a:noFill/>
          <a:ln w="95250" cap="flat" cmpd="sng">
            <a:solidFill>
              <a:schemeClr val="dk1"/>
            </a:solidFill>
            <a:prstDash val="solid"/>
            <a:miter lim="800000"/>
            <a:headEnd type="none" w="med" len="med"/>
            <a:tailEnd type="triangle" w="med" len="med"/>
          </a:ln>
        </p:spPr>
      </p:cxnSp>
      <p:sp>
        <p:nvSpPr>
          <p:cNvPr id="214" name="Google Shape;214;p24"/>
          <p:cNvSpPr txBox="1"/>
          <p:nvPr/>
        </p:nvSpPr>
        <p:spPr>
          <a:xfrm>
            <a:off x="5472112" y="896937"/>
            <a:ext cx="1470025" cy="5794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3200"/>
              <a:buFont typeface="Times New Roman"/>
              <a:buNone/>
            </a:pPr>
            <a:r>
              <a:rPr lang="en-US" sz="3200" b="1" i="0" u="sng">
                <a:solidFill>
                  <a:schemeClr val="dk1"/>
                </a:solidFill>
                <a:latin typeface="Times New Roman"/>
                <a:ea typeface="Times New Roman"/>
                <a:cs typeface="Times New Roman"/>
                <a:sym typeface="Times New Roman"/>
              </a:rPr>
              <a:t>Protein</a:t>
            </a:r>
            <a:endParaRPr/>
          </a:p>
        </p:txBody>
      </p:sp>
      <p:sp>
        <p:nvSpPr>
          <p:cNvPr id="215" name="Google Shape;215;p24"/>
          <p:cNvSpPr txBox="1"/>
          <p:nvPr/>
        </p:nvSpPr>
        <p:spPr>
          <a:xfrm>
            <a:off x="4729162" y="1516062"/>
            <a:ext cx="3838575" cy="4524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Alanine 	Arginine</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Asparagine 	Aspartate Cysteine 	Glutamine</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Glutamate	Glycine</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Histidine	Isoleucine </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Leucine 	Lysine </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Methionine 	Phenylalanine </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Proline		Serine</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Threonine 	Tyrosine</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Tryptophan 	Valine</a:t>
            </a:r>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	</a:t>
            </a:r>
            <a:endParaRPr/>
          </a:p>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	</a:t>
            </a:r>
            <a:endParaRPr/>
          </a:p>
        </p:txBody>
      </p:sp>
      <p:sp>
        <p:nvSpPr>
          <p:cNvPr id="216" name="Google Shape;216;p24"/>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12</a:t>
            </a:fld>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25"/>
          <p:cNvSpPr txBox="1"/>
          <p:nvPr/>
        </p:nvSpPr>
        <p:spPr>
          <a:xfrm>
            <a:off x="0" y="830262"/>
            <a:ext cx="8661400" cy="1493837"/>
          </a:xfrm>
          <a:prstGeom prst="rect">
            <a:avLst/>
          </a:prstGeom>
          <a:noFill/>
          <a:ln>
            <a:noFill/>
          </a:ln>
        </p:spPr>
        <p:txBody>
          <a:bodyPr spcFirstLastPara="1" wrap="square" lIns="91425" tIns="45700" rIns="91425" bIns="45700" anchor="t" anchorCtr="0">
            <a:noAutofit/>
          </a:bodyPr>
          <a:lstStyle/>
          <a:p>
            <a:pPr marL="682625" marR="0" lvl="0" indent="-682625" algn="l"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	</a:t>
            </a:r>
            <a:r>
              <a:rPr lang="en-US" sz="2800" b="1" i="0" u="none">
                <a:solidFill>
                  <a:schemeClr val="dk1"/>
                </a:solidFill>
                <a:latin typeface="Times New Roman"/>
                <a:ea typeface="Times New Roman"/>
                <a:cs typeface="Times New Roman"/>
                <a:sym typeface="Times New Roman"/>
              </a:rPr>
              <a:t>CQ#2: If a combination of </a:t>
            </a:r>
            <a:r>
              <a:rPr lang="en-US" sz="2800" b="1" i="0" u="sng">
                <a:solidFill>
                  <a:schemeClr val="dk1"/>
                </a:solidFill>
                <a:latin typeface="Times New Roman"/>
                <a:ea typeface="Times New Roman"/>
                <a:cs typeface="Times New Roman"/>
                <a:sym typeface="Times New Roman"/>
              </a:rPr>
              <a:t>two</a:t>
            </a:r>
            <a:r>
              <a:rPr lang="en-US" sz="2800" b="1" i="0" u="none">
                <a:solidFill>
                  <a:schemeClr val="dk1"/>
                </a:solidFill>
                <a:latin typeface="Times New Roman"/>
                <a:ea typeface="Times New Roman"/>
                <a:cs typeface="Times New Roman"/>
                <a:sym typeface="Times New Roman"/>
              </a:rPr>
              <a:t> nucleotides corresponded to an amino acid, how many different amino acids could DNA code for?</a:t>
            </a:r>
            <a:r>
              <a:rPr lang="en-US" sz="3200" b="1" i="0" u="none">
                <a:solidFill>
                  <a:schemeClr val="dk1"/>
                </a:solidFill>
                <a:latin typeface="Times New Roman"/>
                <a:ea typeface="Times New Roman"/>
                <a:cs typeface="Times New Roman"/>
                <a:sym typeface="Times New Roman"/>
              </a:rPr>
              <a:t>  </a:t>
            </a:r>
            <a:endParaRPr/>
          </a:p>
        </p:txBody>
      </p:sp>
      <p:sp>
        <p:nvSpPr>
          <p:cNvPr id="222" name="Google Shape;222;p25"/>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13</a:t>
            </a:fld>
            <a:endParaRPr/>
          </a:p>
        </p:txBody>
      </p:sp>
      <p:sp>
        <p:nvSpPr>
          <p:cNvPr id="223" name="Google Shape;223;p25"/>
          <p:cNvSpPr txBox="1"/>
          <p:nvPr/>
        </p:nvSpPr>
        <p:spPr>
          <a:xfrm>
            <a:off x="1525587" y="2563812"/>
            <a:ext cx="1054100" cy="2227262"/>
          </a:xfrm>
          <a:prstGeom prst="rect">
            <a:avLst/>
          </a:prstGeom>
          <a:noFill/>
          <a:ln>
            <a:noFill/>
          </a:ln>
        </p:spPr>
        <p:txBody>
          <a:bodyPr spcFirstLastPara="1" wrap="square" lIns="91425" tIns="45700" rIns="91425" bIns="45700" anchor="t" anchorCtr="0">
            <a:noAutofit/>
          </a:bodyPr>
          <a:lstStyle/>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2</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4</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8</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16</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32</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26"/>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14</a:t>
            </a:fld>
            <a:endParaRPr/>
          </a:p>
        </p:txBody>
      </p:sp>
      <p:sp>
        <p:nvSpPr>
          <p:cNvPr id="229" name="Google Shape;229;p26"/>
          <p:cNvSpPr txBox="1"/>
          <p:nvPr/>
        </p:nvSpPr>
        <p:spPr>
          <a:xfrm>
            <a:off x="1041400" y="1355725"/>
            <a:ext cx="2970212" cy="579437"/>
          </a:xfrm>
          <a:prstGeom prst="rect">
            <a:avLst/>
          </a:prstGeom>
          <a:noFill/>
          <a:ln>
            <a:noFill/>
          </a:ln>
        </p:spPr>
        <p:txBody>
          <a:bodyPr spcFirstLastPara="1" wrap="square" lIns="91425" tIns="45700" rIns="91425" bIns="45700" anchor="t" anchorCtr="0">
            <a:noAutofit/>
          </a:bodyPr>
          <a:lstStyle/>
          <a:p>
            <a:pPr marL="227011" marR="0" lvl="0" indent="-227011" algn="l" rtl="0">
              <a:lnSpc>
                <a:spcPct val="100000"/>
              </a:lnSpc>
              <a:spcBef>
                <a:spcPts val="0"/>
              </a:spcBef>
              <a:spcAft>
                <a:spcPts val="0"/>
              </a:spcAft>
              <a:buClr>
                <a:schemeClr val="dk1"/>
              </a:buClr>
              <a:buSzPts val="3200"/>
              <a:buFont typeface="Times New Roman"/>
              <a:buNone/>
            </a:pPr>
            <a:r>
              <a:rPr lang="en-US" sz="3200" b="1" i="0" u="sng">
                <a:solidFill>
                  <a:schemeClr val="dk1"/>
                </a:solidFill>
                <a:latin typeface="Times New Roman"/>
                <a:ea typeface="Times New Roman"/>
                <a:cs typeface="Times New Roman"/>
                <a:sym typeface="Times New Roman"/>
              </a:rPr>
              <a:t>One-letter code</a:t>
            </a:r>
            <a:endParaRPr/>
          </a:p>
        </p:txBody>
      </p:sp>
      <p:sp>
        <p:nvSpPr>
          <p:cNvPr id="230" name="Google Shape;230;p26"/>
          <p:cNvSpPr txBox="1"/>
          <p:nvPr/>
        </p:nvSpPr>
        <p:spPr>
          <a:xfrm>
            <a:off x="1581150" y="2022475"/>
            <a:ext cx="1876425" cy="2041525"/>
          </a:xfrm>
          <a:prstGeom prst="rect">
            <a:avLst/>
          </a:prstGeom>
          <a:noFill/>
          <a:ln>
            <a:noFill/>
          </a:ln>
        </p:spPr>
        <p:txBody>
          <a:bodyPr spcFirstLastPara="1" wrap="square" lIns="91425" tIns="45700" rIns="91425" bIns="45700" anchor="t" anchorCtr="0">
            <a:noAutofit/>
          </a:bodyPr>
          <a:lstStyle/>
          <a:p>
            <a:pPr marL="227011" marR="0" lvl="0" indent="-227011"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A</a:t>
            </a:r>
            <a:endParaRPr/>
          </a:p>
          <a:p>
            <a:pPr marL="227011" marR="0" lvl="0" indent="-227011"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G</a:t>
            </a:r>
            <a:endParaRPr/>
          </a:p>
          <a:p>
            <a:pPr marL="227011" marR="0" lvl="0" indent="-227011"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C </a:t>
            </a:r>
            <a:endParaRPr/>
          </a:p>
          <a:p>
            <a:pPr marL="227011" marR="0" lvl="0" indent="-227011"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T/U</a:t>
            </a:r>
            <a:endParaRPr/>
          </a:p>
        </p:txBody>
      </p:sp>
      <p:sp>
        <p:nvSpPr>
          <p:cNvPr id="231" name="Google Shape;231;p26"/>
          <p:cNvSpPr txBox="1"/>
          <p:nvPr/>
        </p:nvSpPr>
        <p:spPr>
          <a:xfrm>
            <a:off x="4787900" y="1354137"/>
            <a:ext cx="3292475" cy="579437"/>
          </a:xfrm>
          <a:prstGeom prst="rect">
            <a:avLst/>
          </a:prstGeom>
          <a:noFill/>
          <a:ln>
            <a:noFill/>
          </a:ln>
        </p:spPr>
        <p:txBody>
          <a:bodyPr spcFirstLastPara="1" wrap="square" lIns="91425" tIns="45700" rIns="91425" bIns="45700" anchor="t" anchorCtr="0">
            <a:noAutofit/>
          </a:bodyPr>
          <a:lstStyle/>
          <a:p>
            <a:pPr marL="227011" marR="0" lvl="0" indent="-227011" algn="l" rtl="0">
              <a:lnSpc>
                <a:spcPct val="100000"/>
              </a:lnSpc>
              <a:spcBef>
                <a:spcPts val="0"/>
              </a:spcBef>
              <a:spcAft>
                <a:spcPts val="0"/>
              </a:spcAft>
              <a:buClr>
                <a:schemeClr val="dk1"/>
              </a:buClr>
              <a:buSzPts val="3200"/>
              <a:buFont typeface="Times New Roman"/>
              <a:buNone/>
            </a:pPr>
            <a:r>
              <a:rPr lang="en-US" sz="3200" b="1" i="0" u="sng">
                <a:solidFill>
                  <a:schemeClr val="dk1"/>
                </a:solidFill>
                <a:latin typeface="Times New Roman"/>
                <a:ea typeface="Times New Roman"/>
                <a:cs typeface="Times New Roman"/>
                <a:sym typeface="Times New Roman"/>
              </a:rPr>
              <a:t>Two-letter code</a:t>
            </a:r>
            <a:endParaRPr/>
          </a:p>
        </p:txBody>
      </p:sp>
      <p:sp>
        <p:nvSpPr>
          <p:cNvPr id="232" name="Google Shape;232;p26"/>
          <p:cNvSpPr txBox="1"/>
          <p:nvPr/>
        </p:nvSpPr>
        <p:spPr>
          <a:xfrm>
            <a:off x="4465637" y="2020887"/>
            <a:ext cx="3705225" cy="2041525"/>
          </a:xfrm>
          <a:prstGeom prst="rect">
            <a:avLst/>
          </a:prstGeom>
          <a:noFill/>
          <a:ln>
            <a:noFill/>
          </a:ln>
        </p:spPr>
        <p:txBody>
          <a:bodyPr spcFirstLastPara="1" wrap="square" lIns="91425" tIns="45700" rIns="91425" bIns="45700" anchor="t" anchorCtr="0">
            <a:noAutofit/>
          </a:bodyPr>
          <a:lstStyle/>
          <a:p>
            <a:pPr marL="227011" marR="0" lvl="0" indent="-227011"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AA	CA	GA	UA</a:t>
            </a:r>
            <a:endParaRPr/>
          </a:p>
          <a:p>
            <a:pPr marL="227011" marR="0" lvl="0" indent="-227011"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AG	CG	GG	UG</a:t>
            </a:r>
            <a:endParaRPr/>
          </a:p>
          <a:p>
            <a:pPr marL="227011" marR="0" lvl="0" indent="-227011"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AC	CC	GC	UC</a:t>
            </a:r>
            <a:endParaRPr/>
          </a:p>
          <a:p>
            <a:pPr marL="227011" marR="0" lvl="0" indent="-227011" algn="ctr"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AU	CU	GU	UU</a:t>
            </a:r>
            <a:endParaRPr/>
          </a:p>
        </p:txBody>
      </p:sp>
      <p:sp>
        <p:nvSpPr>
          <p:cNvPr id="233" name="Google Shape;233;p26"/>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14</a:t>
            </a:fld>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27"/>
          <p:cNvSpPr txBox="1">
            <a:spLocks noGrp="1"/>
          </p:cNvSpPr>
          <p:nvPr>
            <p:ph type="title" idx="4294967295"/>
          </p:nvPr>
        </p:nvSpPr>
        <p:spPr>
          <a:xfrm>
            <a:off x="76200" y="0"/>
            <a:ext cx="8126412" cy="6111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3200"/>
              <a:buFont typeface="Times New Roman"/>
              <a:buNone/>
            </a:pPr>
            <a:r>
              <a:rPr lang="en-US" sz="3200" b="1" i="0" u="none" strike="noStrike" cap="none">
                <a:solidFill>
                  <a:schemeClr val="dk1"/>
                </a:solidFill>
                <a:latin typeface="Times New Roman"/>
                <a:ea typeface="Times New Roman"/>
                <a:cs typeface="Times New Roman"/>
                <a:sym typeface="Times New Roman"/>
              </a:rPr>
              <a:t>Bases in DNA/RNA form </a:t>
            </a:r>
            <a:r>
              <a:rPr lang="en-US" sz="3200" b="1" i="0" u="sng" strike="noStrike" cap="none">
                <a:solidFill>
                  <a:schemeClr val="dk1"/>
                </a:solidFill>
                <a:latin typeface="Times New Roman"/>
                <a:ea typeface="Times New Roman"/>
                <a:cs typeface="Times New Roman"/>
                <a:sym typeface="Times New Roman"/>
              </a:rPr>
              <a:t>triplet code</a:t>
            </a:r>
            <a:endParaRPr/>
          </a:p>
        </p:txBody>
      </p:sp>
      <p:graphicFrame>
        <p:nvGraphicFramePr>
          <p:cNvPr id="239" name="Google Shape;239;p27"/>
          <p:cNvGraphicFramePr/>
          <p:nvPr/>
        </p:nvGraphicFramePr>
        <p:xfrm>
          <a:off x="541337" y="1392237"/>
          <a:ext cx="8093000" cy="4788815"/>
        </p:xfrm>
        <a:graphic>
          <a:graphicData uri="http://schemas.openxmlformats.org/drawingml/2006/table">
            <a:tbl>
              <a:tblPr>
                <a:noFill/>
                <a:tableStyleId>{976E1BEE-A43D-42CD-9FF3-F0E92C52FFAD}</a:tableStyleId>
              </a:tblPr>
              <a:tblGrid>
                <a:gridCol w="544500"/>
                <a:gridCol w="492125"/>
                <a:gridCol w="692150"/>
                <a:gridCol w="889000"/>
                <a:gridCol w="650875"/>
                <a:gridCol w="760400"/>
                <a:gridCol w="639750"/>
                <a:gridCol w="836600"/>
                <a:gridCol w="652450"/>
                <a:gridCol w="812800"/>
                <a:gridCol w="471475"/>
                <a:gridCol w="650875"/>
              </a:tblGrid>
              <a:tr h="427025">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gridSpan="8">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Second Base</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r>
              <a:tr h="433375">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gridSpan="2">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hMerge="1">
                  <a:txBody>
                    <a:bodyPr/>
                    <a:lstStyle/>
                    <a:p>
                      <a:endParaRPr lang="ru-RU"/>
                    </a:p>
                  </a:txBody>
                  <a:tcPr/>
                </a:tc>
                <a:tc gridSpan="2">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hMerge="1">
                  <a:txBody>
                    <a:bodyPr/>
                    <a:lstStyle/>
                    <a:p>
                      <a:endParaRPr lang="ru-RU"/>
                    </a:p>
                  </a:txBody>
                  <a:tcPr/>
                </a:tc>
                <a:tc gridSpan="2">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hMerge="1">
                  <a:txBody>
                    <a:bodyPr/>
                    <a:lstStyle/>
                    <a:p>
                      <a:endParaRPr lang="ru-RU"/>
                    </a:p>
                  </a:txBody>
                  <a:tcPr/>
                </a:tc>
                <a:tc gridSpan="2">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hMerge="1">
                  <a:txBody>
                    <a:bodyPr/>
                    <a:lstStyle/>
                    <a:p>
                      <a:endParaRPr lang="ru-RU"/>
                    </a:p>
                  </a:txBody>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r>
              <a:tr h="242875">
                <a:tc rowSpan="16">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First base</a:t>
                      </a:r>
                      <a:endParaRPr/>
                    </a:p>
                  </a:txBody>
                  <a:tcPr marL="45725" marR="45725" marT="0" marB="0" anchor="ctr">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hlink"/>
                    </a:solidFill>
                  </a:tcPr>
                </a:tc>
                <a:tc rowSpan="4">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UUU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Phe (F)</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UCU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Ser (S)</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Tyr (Y)</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UGU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Cys (C)</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rowSpan="16">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Third base</a:t>
                      </a:r>
                      <a:endParaRPr/>
                    </a:p>
                  </a:txBody>
                  <a:tcPr marL="45725" marR="45725" marT="0" marB="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hlink"/>
                    </a:solidFill>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UUC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UCC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UGC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6050">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UUA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Leu (L)</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UCA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Stop</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UGA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Stop</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UUG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UCG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Stop</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UGG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Trp (W)</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rowSpan="4">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CUU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Leu (L)</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CCU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Pro (P)</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His (H)</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CGU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Arg (R)</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28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CUC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CCC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CGC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CUA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CCA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Gln (Q)</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CGA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CUG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CCG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CGG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2875">
                <a:tc vMerge="1">
                  <a:txBody>
                    <a:bodyPr/>
                    <a:lstStyle/>
                    <a:p>
                      <a:endParaRPr lang="ru-RU"/>
                    </a:p>
                  </a:txBody>
                  <a:tcPr/>
                </a:tc>
                <a:tc rowSpan="4">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AUU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3">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Ile (I)</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ACU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Thr (T)</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Asn (N)</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AGU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Ser (S)</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AUC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ACC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AGC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28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AUA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ACA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Lys (K)</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AGA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Arg (R)</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6352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AUG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Met (M)</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ACG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AGG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2875">
                <a:tc vMerge="1">
                  <a:txBody>
                    <a:bodyPr/>
                    <a:lstStyle/>
                    <a:p>
                      <a:endParaRPr lang="ru-RU"/>
                    </a:p>
                  </a:txBody>
                  <a:tcPr/>
                </a:tc>
                <a:tc rowSpan="4">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hlink"/>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GUU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Val (V) </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GCU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Ala (A)</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Asp (D)</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GGU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Gly (G)</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GUC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GCC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GGC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28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GUA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GCA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Glu (E)</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GGA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GUG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GCG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GGG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bl>
          </a:graphicData>
        </a:graphic>
      </p:graphicFrame>
      <p:sp>
        <p:nvSpPr>
          <p:cNvPr id="240" name="Google Shape;240;p27"/>
          <p:cNvSpPr txBox="1"/>
          <p:nvPr/>
        </p:nvSpPr>
        <p:spPr>
          <a:xfrm>
            <a:off x="541337" y="927100"/>
            <a:ext cx="195421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Codon Table: </a:t>
            </a:r>
            <a:endParaRPr/>
          </a:p>
        </p:txBody>
      </p:sp>
      <p:sp>
        <p:nvSpPr>
          <p:cNvPr id="241" name="Google Shape;241;p27"/>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15</a:t>
            </a:fld>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28"/>
          <p:cNvSpPr txBox="1">
            <a:spLocks noGrp="1"/>
          </p:cNvSpPr>
          <p:nvPr>
            <p:ph type="title" idx="4294967295"/>
          </p:nvPr>
        </p:nvSpPr>
        <p:spPr>
          <a:xfrm>
            <a:off x="76200" y="0"/>
            <a:ext cx="2774950" cy="7620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00"/>
              <a:buFont typeface="Times New Roman"/>
              <a:buNone/>
            </a:pPr>
            <a:r>
              <a:rPr lang="en-US" sz="3600" b="1" i="0" u="none" strike="noStrike" cap="none">
                <a:solidFill>
                  <a:schemeClr val="dk2"/>
                </a:solidFill>
                <a:latin typeface="Times New Roman"/>
                <a:ea typeface="Times New Roman"/>
                <a:cs typeface="Times New Roman"/>
                <a:sym typeface="Times New Roman"/>
              </a:rPr>
              <a:t>Translation</a:t>
            </a:r>
            <a:endParaRPr/>
          </a:p>
        </p:txBody>
      </p:sp>
      <p:cxnSp>
        <p:nvCxnSpPr>
          <p:cNvPr id="247" name="Google Shape;247;p28"/>
          <p:cNvCxnSpPr/>
          <p:nvPr/>
        </p:nvCxnSpPr>
        <p:spPr>
          <a:xfrm>
            <a:off x="5356225" y="6176962"/>
            <a:ext cx="2990850" cy="0"/>
          </a:xfrm>
          <a:prstGeom prst="straightConnector1">
            <a:avLst/>
          </a:prstGeom>
          <a:noFill/>
          <a:ln w="38100" cap="flat" cmpd="sng">
            <a:solidFill>
              <a:schemeClr val="dk1"/>
            </a:solidFill>
            <a:prstDash val="solid"/>
            <a:miter lim="800000"/>
            <a:headEnd type="none" w="med" len="med"/>
            <a:tailEnd type="none" w="med" len="med"/>
          </a:ln>
        </p:spPr>
      </p:cxnSp>
      <p:sp>
        <p:nvSpPr>
          <p:cNvPr id="248" name="Google Shape;248;p28"/>
          <p:cNvSpPr txBox="1"/>
          <p:nvPr/>
        </p:nvSpPr>
        <p:spPr>
          <a:xfrm>
            <a:off x="4846637" y="5956300"/>
            <a:ext cx="590550" cy="3968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Courier"/>
              <a:buNone/>
            </a:pPr>
            <a:r>
              <a:rPr lang="en-US" sz="2000" b="0" i="1" u="none">
                <a:solidFill>
                  <a:schemeClr val="dk1"/>
                </a:solidFill>
                <a:latin typeface="Courier"/>
                <a:ea typeface="Courier"/>
                <a:cs typeface="Courier"/>
                <a:sym typeface="Courier"/>
              </a:rPr>
              <a:t>5′</a:t>
            </a:r>
            <a:endParaRPr/>
          </a:p>
        </p:txBody>
      </p:sp>
      <p:sp>
        <p:nvSpPr>
          <p:cNvPr id="249" name="Google Shape;249;p28"/>
          <p:cNvSpPr txBox="1"/>
          <p:nvPr/>
        </p:nvSpPr>
        <p:spPr>
          <a:xfrm>
            <a:off x="8367712" y="5980112"/>
            <a:ext cx="590550" cy="3968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Courier"/>
              <a:buNone/>
            </a:pPr>
            <a:r>
              <a:rPr lang="en-US" sz="2000" b="0" i="1" u="none">
                <a:solidFill>
                  <a:schemeClr val="dk1"/>
                </a:solidFill>
                <a:latin typeface="Courier"/>
                <a:ea typeface="Courier"/>
                <a:cs typeface="Courier"/>
                <a:sym typeface="Courier"/>
              </a:rPr>
              <a:t>3′</a:t>
            </a:r>
            <a:endParaRPr/>
          </a:p>
        </p:txBody>
      </p:sp>
      <p:sp>
        <p:nvSpPr>
          <p:cNvPr id="250" name="Google Shape;250;p28"/>
          <p:cNvSpPr txBox="1"/>
          <p:nvPr/>
        </p:nvSpPr>
        <p:spPr>
          <a:xfrm>
            <a:off x="6816725" y="5681662"/>
            <a:ext cx="915987" cy="5794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3200"/>
              <a:buFont typeface="Courier"/>
              <a:buNone/>
            </a:pPr>
            <a:r>
              <a:rPr lang="en-US" sz="3200" b="0" i="0" u="none">
                <a:solidFill>
                  <a:schemeClr val="dk1"/>
                </a:solidFill>
                <a:latin typeface="Courier"/>
                <a:ea typeface="Courier"/>
                <a:cs typeface="Courier"/>
                <a:sym typeface="Courier"/>
              </a:rPr>
              <a:t>UGC</a:t>
            </a:r>
            <a:endParaRPr/>
          </a:p>
        </p:txBody>
      </p:sp>
      <p:sp>
        <p:nvSpPr>
          <p:cNvPr id="251" name="Google Shape;251;p28"/>
          <p:cNvSpPr txBox="1"/>
          <p:nvPr/>
        </p:nvSpPr>
        <p:spPr>
          <a:xfrm>
            <a:off x="5921375" y="6173787"/>
            <a:ext cx="1098550" cy="457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US" sz="1800" b="0" i="0" u="none">
                <a:solidFill>
                  <a:schemeClr val="dk1"/>
                </a:solidFill>
                <a:latin typeface="Calibri"/>
                <a:ea typeface="Calibri"/>
                <a:cs typeface="Calibri"/>
                <a:sym typeface="Calibri"/>
              </a:rPr>
              <a:t>mRNA</a:t>
            </a:r>
            <a:endParaRPr/>
          </a:p>
        </p:txBody>
      </p:sp>
      <p:sp>
        <p:nvSpPr>
          <p:cNvPr id="252" name="Google Shape;252;p28"/>
          <p:cNvSpPr txBox="1"/>
          <p:nvPr/>
        </p:nvSpPr>
        <p:spPr>
          <a:xfrm>
            <a:off x="5954712" y="5745162"/>
            <a:ext cx="963612" cy="457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US" sz="1800" b="0" i="0" u="none">
                <a:solidFill>
                  <a:schemeClr val="dk1"/>
                </a:solidFill>
                <a:latin typeface="Calibri"/>
                <a:ea typeface="Calibri"/>
                <a:cs typeface="Calibri"/>
                <a:sym typeface="Calibri"/>
              </a:rPr>
              <a:t>codon</a:t>
            </a:r>
            <a:endParaRPr/>
          </a:p>
        </p:txBody>
      </p:sp>
      <p:pic>
        <p:nvPicPr>
          <p:cNvPr id="253" name="Google Shape;253;p28" descr="tRNA"/>
          <p:cNvPicPr preferRelativeResize="0"/>
          <p:nvPr/>
        </p:nvPicPr>
        <p:blipFill rotWithShape="1">
          <a:blip r:embed="rId3">
            <a:alphaModFix/>
          </a:blip>
          <a:srcRect/>
          <a:stretch/>
        </p:blipFill>
        <p:spPr>
          <a:xfrm>
            <a:off x="5373687" y="1292225"/>
            <a:ext cx="3714750" cy="4330700"/>
          </a:xfrm>
          <a:prstGeom prst="rect">
            <a:avLst/>
          </a:prstGeom>
          <a:noFill/>
          <a:ln>
            <a:noFill/>
          </a:ln>
        </p:spPr>
      </p:pic>
      <p:sp>
        <p:nvSpPr>
          <p:cNvPr id="254" name="Google Shape;254;p28"/>
          <p:cNvSpPr txBox="1"/>
          <p:nvPr/>
        </p:nvSpPr>
        <p:spPr>
          <a:xfrm>
            <a:off x="7418387" y="1416050"/>
            <a:ext cx="184150" cy="457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255" name="Google Shape;255;p28"/>
          <p:cNvSpPr txBox="1"/>
          <p:nvPr/>
        </p:nvSpPr>
        <p:spPr>
          <a:xfrm>
            <a:off x="6791325" y="5357812"/>
            <a:ext cx="915987" cy="5794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3200"/>
              <a:buFont typeface="Courier"/>
              <a:buNone/>
            </a:pPr>
            <a:r>
              <a:rPr lang="en-US" sz="3200" b="0" i="0" u="none">
                <a:solidFill>
                  <a:srgbClr val="FF0000"/>
                </a:solidFill>
                <a:latin typeface="Courier"/>
                <a:ea typeface="Courier"/>
                <a:cs typeface="Courier"/>
                <a:sym typeface="Courier"/>
              </a:rPr>
              <a:t>ACG</a:t>
            </a:r>
            <a:endParaRPr/>
          </a:p>
        </p:txBody>
      </p:sp>
      <p:sp>
        <p:nvSpPr>
          <p:cNvPr id="256" name="Google Shape;256;p28"/>
          <p:cNvSpPr txBox="1"/>
          <p:nvPr/>
        </p:nvSpPr>
        <p:spPr>
          <a:xfrm>
            <a:off x="6048375" y="4549775"/>
            <a:ext cx="404812" cy="457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grpSp>
        <p:nvGrpSpPr>
          <p:cNvPr id="257" name="Google Shape;257;p28"/>
          <p:cNvGrpSpPr/>
          <p:nvPr/>
        </p:nvGrpSpPr>
        <p:grpSpPr>
          <a:xfrm>
            <a:off x="5811837" y="2843212"/>
            <a:ext cx="2897187" cy="2614612"/>
            <a:chOff x="3661" y="1791"/>
            <a:chExt cx="1825" cy="1647"/>
          </a:xfrm>
        </p:grpSpPr>
        <p:sp>
          <p:nvSpPr>
            <p:cNvPr id="258" name="Google Shape;258;p28"/>
            <p:cNvSpPr/>
            <p:nvPr/>
          </p:nvSpPr>
          <p:spPr>
            <a:xfrm>
              <a:off x="4458" y="3054"/>
              <a:ext cx="266" cy="384"/>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259" name="Google Shape;259;p28"/>
            <p:cNvSpPr txBox="1"/>
            <p:nvPr/>
          </p:nvSpPr>
          <p:spPr>
            <a:xfrm>
              <a:off x="3969" y="1807"/>
              <a:ext cx="234" cy="288"/>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260" name="Google Shape;260;p28"/>
            <p:cNvSpPr/>
            <p:nvPr/>
          </p:nvSpPr>
          <p:spPr>
            <a:xfrm>
              <a:off x="3661" y="2113"/>
              <a:ext cx="275" cy="384"/>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261" name="Google Shape;261;p28"/>
            <p:cNvSpPr/>
            <p:nvPr/>
          </p:nvSpPr>
          <p:spPr>
            <a:xfrm>
              <a:off x="5221" y="2118"/>
              <a:ext cx="265" cy="384"/>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262" name="Google Shape;262;p28"/>
            <p:cNvSpPr txBox="1"/>
            <p:nvPr/>
          </p:nvSpPr>
          <p:spPr>
            <a:xfrm>
              <a:off x="4885" y="1791"/>
              <a:ext cx="286" cy="288"/>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grpSp>
      <p:sp>
        <p:nvSpPr>
          <p:cNvPr id="263" name="Google Shape;263;p28"/>
          <p:cNvSpPr txBox="1"/>
          <p:nvPr/>
        </p:nvSpPr>
        <p:spPr>
          <a:xfrm>
            <a:off x="6681787" y="3417887"/>
            <a:ext cx="946150" cy="457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US" sz="1800" b="0" i="0" u="none">
                <a:solidFill>
                  <a:schemeClr val="dk1"/>
                </a:solidFill>
                <a:latin typeface="Calibri"/>
                <a:ea typeface="Calibri"/>
                <a:cs typeface="Calibri"/>
                <a:sym typeface="Calibri"/>
              </a:rPr>
              <a:t>tRNA</a:t>
            </a:r>
            <a:endParaRPr/>
          </a:p>
        </p:txBody>
      </p:sp>
      <p:sp>
        <p:nvSpPr>
          <p:cNvPr id="264" name="Google Shape;264;p28"/>
          <p:cNvSpPr txBox="1"/>
          <p:nvPr/>
        </p:nvSpPr>
        <p:spPr>
          <a:xfrm>
            <a:off x="7019925" y="1220787"/>
            <a:ext cx="1751012" cy="457200"/>
          </a:xfrm>
          <a:prstGeom prst="rect">
            <a:avLst/>
          </a:prstGeom>
          <a:solidFill>
            <a:srgbClr val="7BFF0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US" sz="1800" b="0" i="0" u="none">
                <a:solidFill>
                  <a:schemeClr val="dk1"/>
                </a:solidFill>
                <a:latin typeface="Calibri"/>
                <a:ea typeface="Calibri"/>
                <a:cs typeface="Calibri"/>
                <a:sym typeface="Calibri"/>
              </a:rPr>
              <a:t>Amino Acid</a:t>
            </a:r>
            <a:endParaRPr/>
          </a:p>
        </p:txBody>
      </p:sp>
      <p:sp>
        <p:nvSpPr>
          <p:cNvPr id="265" name="Google Shape;265;p28"/>
          <p:cNvSpPr txBox="1"/>
          <p:nvPr/>
        </p:nvSpPr>
        <p:spPr>
          <a:xfrm>
            <a:off x="5395912" y="5418137"/>
            <a:ext cx="1471612" cy="457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1800"/>
              <a:buFont typeface="Calibri"/>
              <a:buNone/>
            </a:pPr>
            <a:r>
              <a:rPr lang="en-US" sz="1800" b="0" i="0" u="none">
                <a:solidFill>
                  <a:srgbClr val="FF0000"/>
                </a:solidFill>
                <a:latin typeface="Calibri"/>
                <a:ea typeface="Calibri"/>
                <a:cs typeface="Calibri"/>
                <a:sym typeface="Calibri"/>
              </a:rPr>
              <a:t>anticodon</a:t>
            </a:r>
            <a:endParaRPr/>
          </a:p>
        </p:txBody>
      </p:sp>
      <p:sp>
        <p:nvSpPr>
          <p:cNvPr id="266" name="Google Shape;266;p28"/>
          <p:cNvSpPr txBox="1"/>
          <p:nvPr/>
        </p:nvSpPr>
        <p:spPr>
          <a:xfrm>
            <a:off x="257175" y="2952750"/>
            <a:ext cx="5178425" cy="1373187"/>
          </a:xfrm>
          <a:prstGeom prst="rect">
            <a:avLst/>
          </a:prstGeom>
          <a:noFill/>
          <a:ln>
            <a:noFill/>
          </a:ln>
        </p:spPr>
        <p:txBody>
          <a:bodyPr spcFirstLastPara="1" wrap="square" lIns="91425" tIns="45700" rIns="91425" bIns="45700" anchor="t" anchorCtr="0">
            <a:noAutofit/>
          </a:bodyPr>
          <a:lstStyle/>
          <a:p>
            <a:pPr marL="119062" marR="0" lvl="0" indent="-177800" algn="l" rtl="0">
              <a:lnSpc>
                <a:spcPct val="100000"/>
              </a:lnSpc>
              <a:spcBef>
                <a:spcPts val="0"/>
              </a:spcBef>
              <a:spcAft>
                <a:spcPts val="0"/>
              </a:spcAft>
              <a:buClr>
                <a:schemeClr val="dk1"/>
              </a:buClr>
              <a:buSzPts val="2800"/>
              <a:buFont typeface="Calibri"/>
              <a:buChar char="•"/>
            </a:pPr>
            <a:r>
              <a:rPr lang="en-US" sz="2800" b="0" i="0" u="none">
                <a:solidFill>
                  <a:schemeClr val="dk1"/>
                </a:solidFill>
                <a:latin typeface="Calibri"/>
                <a:ea typeface="Calibri"/>
                <a:cs typeface="Calibri"/>
                <a:sym typeface="Calibri"/>
              </a:rPr>
              <a:t> Each tRNA carries an amino acid and an </a:t>
            </a:r>
            <a:r>
              <a:rPr lang="en-US" sz="2800" b="0" i="0" u="sng">
                <a:solidFill>
                  <a:schemeClr val="dk1"/>
                </a:solidFill>
                <a:latin typeface="Calibri"/>
                <a:ea typeface="Calibri"/>
                <a:cs typeface="Calibri"/>
                <a:sym typeface="Calibri"/>
              </a:rPr>
              <a:t>anticodon </a:t>
            </a:r>
            <a:r>
              <a:rPr lang="en-US" sz="2800" b="0" i="0" u="none">
                <a:solidFill>
                  <a:schemeClr val="dk1"/>
                </a:solidFill>
                <a:latin typeface="Calibri"/>
                <a:ea typeface="Calibri"/>
                <a:cs typeface="Calibri"/>
                <a:sym typeface="Calibri"/>
              </a:rPr>
              <a:t>complementary to a codon in the mRNA.</a:t>
            </a:r>
            <a:endParaRPr/>
          </a:p>
        </p:txBody>
      </p:sp>
      <p:sp>
        <p:nvSpPr>
          <p:cNvPr id="267" name="Google Shape;267;p28"/>
          <p:cNvSpPr txBox="1"/>
          <p:nvPr/>
        </p:nvSpPr>
        <p:spPr>
          <a:xfrm>
            <a:off x="257175" y="1881187"/>
            <a:ext cx="5241925" cy="946150"/>
          </a:xfrm>
          <a:prstGeom prst="rect">
            <a:avLst/>
          </a:prstGeom>
          <a:noFill/>
          <a:ln>
            <a:noFill/>
          </a:ln>
        </p:spPr>
        <p:txBody>
          <a:bodyPr spcFirstLastPara="1" wrap="square" lIns="91425" tIns="45700" rIns="91425" bIns="45700" anchor="t" anchorCtr="0">
            <a:noAutofit/>
          </a:bodyPr>
          <a:lstStyle/>
          <a:p>
            <a:pPr marL="119062" marR="0" lvl="0" indent="-177800" algn="l" rtl="0">
              <a:lnSpc>
                <a:spcPct val="100000"/>
              </a:lnSpc>
              <a:spcBef>
                <a:spcPts val="0"/>
              </a:spcBef>
              <a:spcAft>
                <a:spcPts val="0"/>
              </a:spcAft>
              <a:buClr>
                <a:schemeClr val="dk1"/>
              </a:buClr>
              <a:buSzPts val="2800"/>
              <a:buFont typeface="Calibri"/>
              <a:buChar char="•"/>
            </a:pPr>
            <a:r>
              <a:rPr lang="en-US" sz="2800" b="0" i="0" u="none">
                <a:solidFill>
                  <a:schemeClr val="dk1"/>
                </a:solidFill>
                <a:latin typeface="Calibri"/>
                <a:ea typeface="Calibri"/>
                <a:cs typeface="Calibri"/>
                <a:sym typeface="Calibri"/>
              </a:rPr>
              <a:t> Transfer RNA (tRNA) molecules  “interpret” the nucleotide code.</a:t>
            </a:r>
            <a:endParaRPr/>
          </a:p>
        </p:txBody>
      </p:sp>
      <p:sp>
        <p:nvSpPr>
          <p:cNvPr id="268" name="Google Shape;268;p28"/>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Calibri"/>
              <a:buNone/>
            </a:pPr>
            <a:fld id="{00000000-1234-1234-1234-123412341234}" type="slidenum">
              <a:rPr lang="en-US" sz="1400" b="0" i="0" u="none">
                <a:solidFill>
                  <a:schemeClr val="dk1"/>
                </a:solidFill>
                <a:latin typeface="Calibri"/>
                <a:ea typeface="Calibri"/>
                <a:cs typeface="Calibri"/>
                <a:sym typeface="Calibri"/>
              </a:rPr>
              <a:pPr marL="0" marR="0" lvl="0" indent="0" algn="r" rtl="0">
                <a:lnSpc>
                  <a:spcPct val="100000"/>
                </a:lnSpc>
                <a:spcBef>
                  <a:spcPts val="0"/>
                </a:spcBef>
                <a:spcAft>
                  <a:spcPts val="0"/>
                </a:spcAft>
                <a:buClr>
                  <a:schemeClr val="dk1"/>
                </a:buClr>
                <a:buSzPts val="1400"/>
                <a:buFont typeface="Calibri"/>
                <a:buNone/>
              </a:pPr>
              <a:t>16</a:t>
            </a:fld>
            <a:endParaRPr/>
          </a:p>
        </p:txBody>
      </p:sp>
      <p:sp>
        <p:nvSpPr>
          <p:cNvPr id="269" name="Google Shape;269;p28"/>
          <p:cNvSpPr txBox="1"/>
          <p:nvPr/>
        </p:nvSpPr>
        <p:spPr>
          <a:xfrm>
            <a:off x="0" y="6611937"/>
            <a:ext cx="4572000" cy="2444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000"/>
              <a:buFont typeface="Calibri"/>
              <a:buNone/>
            </a:pPr>
            <a:r>
              <a:rPr lang="en-US" sz="1000" b="0" i="0" u="none">
                <a:solidFill>
                  <a:schemeClr val="dk1"/>
                </a:solidFill>
                <a:latin typeface="Calibri"/>
                <a:ea typeface="Calibri"/>
                <a:cs typeface="Calibri"/>
                <a:sym typeface="Calibri"/>
              </a:rPr>
              <a:t>Source: http://commons.wikimedia.org/wiki/File:Schema_ARNt_448_658.png</a:t>
            </a:r>
            <a:endParaRPr/>
          </a:p>
        </p:txBody>
      </p:sp>
      <p:sp>
        <p:nvSpPr>
          <p:cNvPr id="270" name="Google Shape;270;p28"/>
          <p:cNvSpPr txBox="1"/>
          <p:nvPr/>
        </p:nvSpPr>
        <p:spPr>
          <a:xfrm>
            <a:off x="6300787" y="1471612"/>
            <a:ext cx="657225" cy="457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271" name="Google Shape;271;p28"/>
          <p:cNvSpPr txBox="1"/>
          <p:nvPr/>
        </p:nvSpPr>
        <p:spPr>
          <a:xfrm>
            <a:off x="287337" y="814387"/>
            <a:ext cx="6824662" cy="946150"/>
          </a:xfrm>
          <a:prstGeom prst="rect">
            <a:avLst/>
          </a:prstGeom>
          <a:noFill/>
          <a:ln>
            <a:noFill/>
          </a:ln>
        </p:spPr>
        <p:txBody>
          <a:bodyPr spcFirstLastPara="1" wrap="square" lIns="91425" tIns="45700" rIns="91425" bIns="45700" anchor="t" anchorCtr="0">
            <a:noAutofit/>
          </a:bodyPr>
          <a:lstStyle/>
          <a:p>
            <a:pPr marL="119062" marR="0" lvl="0" indent="-177800" algn="l" rtl="0">
              <a:lnSpc>
                <a:spcPct val="100000"/>
              </a:lnSpc>
              <a:spcBef>
                <a:spcPts val="0"/>
              </a:spcBef>
              <a:spcAft>
                <a:spcPts val="0"/>
              </a:spcAft>
              <a:buClr>
                <a:schemeClr val="dk1"/>
              </a:buClr>
              <a:buSzPts val="2800"/>
              <a:buFont typeface="Calibri"/>
              <a:buChar char="•"/>
            </a:pPr>
            <a:r>
              <a:rPr lang="en-US" sz="2800" b="0" i="0" u="none">
                <a:solidFill>
                  <a:schemeClr val="dk1"/>
                </a:solidFill>
                <a:latin typeface="Calibri"/>
                <a:ea typeface="Calibri"/>
                <a:cs typeface="Calibri"/>
                <a:sym typeface="Calibri"/>
              </a:rPr>
              <a:t> Messenger RNA (mRNA) carries the nucleotide code for the protein to be made. </a:t>
            </a:r>
            <a:endParaRPr/>
          </a:p>
        </p:txBody>
      </p:sp>
      <p:sp>
        <p:nvSpPr>
          <p:cNvPr id="272" name="Google Shape;272;p28"/>
          <p:cNvSpPr txBox="1"/>
          <p:nvPr/>
        </p:nvSpPr>
        <p:spPr>
          <a:xfrm>
            <a:off x="7300912" y="1927225"/>
            <a:ext cx="590550" cy="396875"/>
          </a:xfrm>
          <a:prstGeom prst="rect">
            <a:avLst/>
          </a:prstGeom>
          <a:solidFill>
            <a:schemeClr val="l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Courier"/>
              <a:buNone/>
            </a:pPr>
            <a:r>
              <a:rPr lang="en-US" sz="2000" b="0" i="1" u="none">
                <a:solidFill>
                  <a:schemeClr val="dk1"/>
                </a:solidFill>
                <a:latin typeface="Courier"/>
                <a:ea typeface="Courier"/>
                <a:cs typeface="Courier"/>
                <a:sym typeface="Courier"/>
              </a:rPr>
              <a:t>5′</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29"/>
          <p:cNvSpPr txBox="1">
            <a:spLocks noGrp="1"/>
          </p:cNvSpPr>
          <p:nvPr>
            <p:ph type="title" idx="4294967295"/>
          </p:nvPr>
        </p:nvSpPr>
        <p:spPr>
          <a:xfrm>
            <a:off x="76200" y="0"/>
            <a:ext cx="2774950" cy="7620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00"/>
              <a:buFont typeface="Times New Roman"/>
              <a:buNone/>
            </a:pPr>
            <a:r>
              <a:rPr lang="en-US" sz="3600" b="1" i="0" u="none" strike="noStrike" cap="none">
                <a:solidFill>
                  <a:schemeClr val="dk2"/>
                </a:solidFill>
                <a:latin typeface="Times New Roman"/>
                <a:ea typeface="Times New Roman"/>
                <a:cs typeface="Times New Roman"/>
                <a:sym typeface="Times New Roman"/>
              </a:rPr>
              <a:t>Translation</a:t>
            </a:r>
            <a:endParaRPr/>
          </a:p>
        </p:txBody>
      </p:sp>
      <p:pic>
        <p:nvPicPr>
          <p:cNvPr id="278" name="Google Shape;278;p29" descr="Proteintranslation.jpg"/>
          <p:cNvPicPr preferRelativeResize="0"/>
          <p:nvPr/>
        </p:nvPicPr>
        <p:blipFill rotWithShape="1">
          <a:blip r:embed="rId3">
            <a:alphaModFix/>
          </a:blip>
          <a:srcRect/>
          <a:stretch/>
        </p:blipFill>
        <p:spPr>
          <a:xfrm>
            <a:off x="1731962" y="1600200"/>
            <a:ext cx="5191125" cy="3968750"/>
          </a:xfrm>
          <a:prstGeom prst="rect">
            <a:avLst/>
          </a:prstGeom>
          <a:noFill/>
          <a:ln>
            <a:noFill/>
          </a:ln>
        </p:spPr>
      </p:pic>
      <p:sp>
        <p:nvSpPr>
          <p:cNvPr id="279" name="Google Shape;279;p29"/>
          <p:cNvSpPr txBox="1"/>
          <p:nvPr/>
        </p:nvSpPr>
        <p:spPr>
          <a:xfrm>
            <a:off x="422275" y="668337"/>
            <a:ext cx="8397875" cy="954087"/>
          </a:xfrm>
          <a:prstGeom prst="rect">
            <a:avLst/>
          </a:prstGeom>
          <a:noFill/>
          <a:ln>
            <a:noFill/>
          </a:ln>
        </p:spPr>
        <p:txBody>
          <a:bodyPr spcFirstLastPara="1" wrap="square" lIns="91425" tIns="45700" rIns="91425" bIns="45700" anchor="t" anchorCtr="0">
            <a:noAutofit/>
          </a:bodyPr>
          <a:lstStyle/>
          <a:p>
            <a:pPr marL="119062" marR="0" lvl="0" indent="-177800" algn="l" rtl="0">
              <a:lnSpc>
                <a:spcPct val="100000"/>
              </a:lnSpc>
              <a:spcBef>
                <a:spcPts val="0"/>
              </a:spcBef>
              <a:spcAft>
                <a:spcPts val="0"/>
              </a:spcAft>
              <a:buClr>
                <a:schemeClr val="dk1"/>
              </a:buClr>
              <a:buSzPts val="2800"/>
              <a:buFont typeface="Times New Roman"/>
              <a:buChar char="•"/>
            </a:pPr>
            <a:r>
              <a:rPr lang="en-US" sz="2800" b="0" i="0" u="none">
                <a:solidFill>
                  <a:schemeClr val="dk1"/>
                </a:solidFill>
                <a:latin typeface="Times New Roman"/>
                <a:ea typeface="Times New Roman"/>
                <a:cs typeface="Times New Roman"/>
                <a:sym typeface="Times New Roman"/>
              </a:rPr>
              <a:t> Ribosomes use tRNA to “read” messenger RNA and assemble the amino acids they carry into a new protein.</a:t>
            </a:r>
            <a:endParaRPr/>
          </a:p>
        </p:txBody>
      </p:sp>
      <p:sp>
        <p:nvSpPr>
          <p:cNvPr id="280" name="Google Shape;280;p29"/>
          <p:cNvSpPr/>
          <p:nvPr/>
        </p:nvSpPr>
        <p:spPr>
          <a:xfrm>
            <a:off x="68275" y="5594336"/>
            <a:ext cx="568687" cy="461665"/>
          </a:xfrm>
          <a:custGeom>
            <a:avLst/>
            <a:gdLst/>
            <a:ahLst/>
            <a:cxnLst/>
            <a:rect l="l" t="t" r="r" b="b"/>
            <a:pathLst>
              <a:path w="120000" h="120000" extrusionOk="0">
                <a:moveTo>
                  <a:pt x="0" y="0"/>
                </a:moveTo>
                <a:lnTo>
                  <a:pt x="120000" y="0"/>
                </a:lnTo>
                <a:lnTo>
                  <a:pt x="120000" y="120000"/>
                </a:lnTo>
                <a:lnTo>
                  <a:pt x="0" y="120000"/>
                </a:lnTo>
                <a:close/>
                <a:moveTo>
                  <a:pt x="23469" y="37000"/>
                </a:moveTo>
                <a:lnTo>
                  <a:pt x="23469" y="54813"/>
                </a:lnTo>
                <a:lnTo>
                  <a:pt x="28390" y="54813"/>
                </a:lnTo>
                <a:lnTo>
                  <a:pt x="29912" y="52779"/>
                </a:lnTo>
                <a:lnTo>
                  <a:pt x="31333" y="52779"/>
                </a:lnTo>
                <a:lnTo>
                  <a:pt x="31333" y="79967"/>
                </a:lnTo>
                <a:lnTo>
                  <a:pt x="81006" y="79967"/>
                </a:lnTo>
                <a:lnTo>
                  <a:pt x="81006" y="70592"/>
                </a:lnTo>
                <a:lnTo>
                  <a:pt x="88870" y="70592"/>
                </a:lnTo>
                <a:lnTo>
                  <a:pt x="93132" y="75750"/>
                </a:lnTo>
                <a:lnTo>
                  <a:pt x="96531" y="75750"/>
                </a:lnTo>
                <a:lnTo>
                  <a:pt x="96531" y="42625"/>
                </a:lnTo>
                <a:lnTo>
                  <a:pt x="93132" y="42625"/>
                </a:lnTo>
                <a:lnTo>
                  <a:pt x="90189" y="46217"/>
                </a:lnTo>
                <a:lnTo>
                  <a:pt x="81006" y="46217"/>
                </a:lnTo>
                <a:lnTo>
                  <a:pt x="81006" y="42625"/>
                </a:lnTo>
                <a:lnTo>
                  <a:pt x="78113" y="38875"/>
                </a:lnTo>
                <a:lnTo>
                  <a:pt x="29912" y="38875"/>
                </a:lnTo>
                <a:lnTo>
                  <a:pt x="28390" y="37000"/>
                </a:lnTo>
                <a:close/>
              </a:path>
              <a:path w="120000" h="120000" fill="darken" extrusionOk="0">
                <a:moveTo>
                  <a:pt x="23469" y="37000"/>
                </a:moveTo>
                <a:lnTo>
                  <a:pt x="23469" y="54813"/>
                </a:lnTo>
                <a:lnTo>
                  <a:pt x="28390" y="54813"/>
                </a:lnTo>
                <a:lnTo>
                  <a:pt x="29912" y="52779"/>
                </a:lnTo>
                <a:lnTo>
                  <a:pt x="31333" y="52779"/>
                </a:lnTo>
                <a:lnTo>
                  <a:pt x="31333" y="79967"/>
                </a:lnTo>
                <a:lnTo>
                  <a:pt x="81006" y="79967"/>
                </a:lnTo>
                <a:lnTo>
                  <a:pt x="81006" y="70592"/>
                </a:lnTo>
                <a:lnTo>
                  <a:pt x="88870" y="70592"/>
                </a:lnTo>
                <a:lnTo>
                  <a:pt x="93132" y="75750"/>
                </a:lnTo>
                <a:lnTo>
                  <a:pt x="96531" y="75750"/>
                </a:lnTo>
                <a:lnTo>
                  <a:pt x="96531" y="42625"/>
                </a:lnTo>
                <a:lnTo>
                  <a:pt x="93132" y="42625"/>
                </a:lnTo>
                <a:lnTo>
                  <a:pt x="90189" y="46217"/>
                </a:lnTo>
                <a:lnTo>
                  <a:pt x="81006" y="46217"/>
                </a:lnTo>
                <a:lnTo>
                  <a:pt x="81006" y="42625"/>
                </a:lnTo>
                <a:lnTo>
                  <a:pt x="78113" y="38875"/>
                </a:lnTo>
                <a:lnTo>
                  <a:pt x="29912" y="38875"/>
                </a:lnTo>
                <a:lnTo>
                  <a:pt x="28390" y="37000"/>
                </a:lnTo>
                <a:close/>
              </a:path>
              <a:path w="120000" h="120000" fill="none" extrusionOk="0">
                <a:moveTo>
                  <a:pt x="23469" y="37000"/>
                </a:moveTo>
                <a:lnTo>
                  <a:pt x="28390" y="37000"/>
                </a:lnTo>
                <a:lnTo>
                  <a:pt x="29912" y="38875"/>
                </a:lnTo>
                <a:lnTo>
                  <a:pt x="78113" y="38875"/>
                </a:lnTo>
                <a:lnTo>
                  <a:pt x="81006" y="42625"/>
                </a:lnTo>
                <a:lnTo>
                  <a:pt x="81006" y="46217"/>
                </a:lnTo>
                <a:lnTo>
                  <a:pt x="90189" y="46217"/>
                </a:lnTo>
                <a:lnTo>
                  <a:pt x="93132" y="42625"/>
                </a:lnTo>
                <a:lnTo>
                  <a:pt x="96531" y="42625"/>
                </a:lnTo>
                <a:lnTo>
                  <a:pt x="96531" y="75750"/>
                </a:lnTo>
                <a:lnTo>
                  <a:pt x="93132" y="75750"/>
                </a:lnTo>
                <a:lnTo>
                  <a:pt x="88870" y="70592"/>
                </a:lnTo>
                <a:lnTo>
                  <a:pt x="81006" y="70592"/>
                </a:lnTo>
                <a:lnTo>
                  <a:pt x="81006" y="79967"/>
                </a:lnTo>
                <a:lnTo>
                  <a:pt x="31333" y="79967"/>
                </a:lnTo>
                <a:lnTo>
                  <a:pt x="31333" y="52779"/>
                </a:lnTo>
                <a:lnTo>
                  <a:pt x="29912" y="52779"/>
                </a:lnTo>
                <a:lnTo>
                  <a:pt x="28390" y="54813"/>
                </a:lnTo>
                <a:lnTo>
                  <a:pt x="23469" y="54813"/>
                </a:lnTo>
                <a:close/>
              </a:path>
              <a:path w="120000" h="120000" fill="none" extrusionOk="0">
                <a:moveTo>
                  <a:pt x="0" y="0"/>
                </a:moveTo>
                <a:lnTo>
                  <a:pt x="120000" y="0"/>
                </a:lnTo>
                <a:lnTo>
                  <a:pt x="120000" y="120000"/>
                </a:lnTo>
                <a:lnTo>
                  <a:pt x="0" y="120000"/>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endParaRPr sz="2400" b="1" i="0" u="none" strike="noStrike" cap="none">
              <a:solidFill>
                <a:schemeClr val="dk1"/>
              </a:solidFill>
              <a:latin typeface="Times New Roman"/>
              <a:ea typeface="Times New Roman"/>
              <a:cs typeface="Times New Roman"/>
              <a:sym typeface="Times New Roman"/>
            </a:endParaRPr>
          </a:p>
        </p:txBody>
      </p:sp>
      <p:sp>
        <p:nvSpPr>
          <p:cNvPr id="281" name="Google Shape;281;p29"/>
          <p:cNvSpPr txBox="1"/>
          <p:nvPr/>
        </p:nvSpPr>
        <p:spPr>
          <a:xfrm>
            <a:off x="685800" y="5521325"/>
            <a:ext cx="8231187" cy="7080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0" i="0" u="none">
                <a:solidFill>
                  <a:schemeClr val="dk1"/>
                </a:solidFill>
                <a:latin typeface="Times New Roman"/>
                <a:ea typeface="Times New Roman"/>
                <a:cs typeface="Times New Roman"/>
                <a:sym typeface="Times New Roman"/>
              </a:rPr>
              <a:t>DNA-Interactive: </a:t>
            </a:r>
            <a:r>
              <a:rPr lang="en-US" sz="2000" b="0" i="0" u="sng">
                <a:solidFill>
                  <a:schemeClr val="hlink"/>
                </a:solidFill>
                <a:latin typeface="Times New Roman"/>
                <a:ea typeface="Times New Roman"/>
                <a:cs typeface="Times New Roman"/>
                <a:sym typeface="Times New Roman"/>
                <a:hlinkClick r:id="rId4"/>
              </a:rPr>
              <a:t>http://www.dnai.org/a/index.html</a:t>
            </a:r>
            <a:r>
              <a:rPr lang="en-US" sz="2000" b="0" i="0" u="none">
                <a:solidFill>
                  <a:schemeClr val="dk1"/>
                </a:solidFill>
                <a:latin typeface="Times New Roman"/>
                <a:ea typeface="Times New Roman"/>
                <a:cs typeface="Times New Roman"/>
                <a:sym typeface="Times New Roman"/>
              </a:rPr>
              <a:t>DNA-Interactive: http://www.dnai.org/a/index.html or </a:t>
            </a:r>
            <a:r>
              <a:rPr lang="en-US" sz="2000" b="0" i="0" u="sng">
                <a:solidFill>
                  <a:schemeClr val="hlink"/>
                </a:solidFill>
                <a:latin typeface="Times New Roman"/>
                <a:ea typeface="Times New Roman"/>
                <a:cs typeface="Times New Roman"/>
                <a:sym typeface="Times New Roman"/>
                <a:hlinkClick r:id="rId5"/>
              </a:rPr>
              <a:t>http://www.stolaf.edu/people/giannini/flashanimat/molgenetics/translation.swf</a:t>
            </a:r>
            <a:r>
              <a:rPr lang="en-US" sz="2000" b="0" i="0" u="none">
                <a:solidFill>
                  <a:schemeClr val="dk1"/>
                </a:solidFill>
                <a:latin typeface="Times New Roman"/>
                <a:ea typeface="Times New Roman"/>
                <a:cs typeface="Times New Roman"/>
                <a:sym typeface="Times New Roman"/>
              </a:rPr>
              <a:t> </a:t>
            </a:r>
            <a:endParaRPr/>
          </a:p>
        </p:txBody>
      </p:sp>
      <p:sp>
        <p:nvSpPr>
          <p:cNvPr id="282" name="Google Shape;282;p29"/>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17</a:t>
            </a:fld>
            <a:endParaRPr/>
          </a:p>
        </p:txBody>
      </p:sp>
      <p:sp>
        <p:nvSpPr>
          <p:cNvPr id="283" name="Google Shape;283;p29"/>
          <p:cNvSpPr txBox="1"/>
          <p:nvPr/>
        </p:nvSpPr>
        <p:spPr>
          <a:xfrm>
            <a:off x="0" y="6611937"/>
            <a:ext cx="4572000" cy="2460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000"/>
              <a:buFont typeface="Times New Roman"/>
              <a:buNone/>
            </a:pPr>
            <a:r>
              <a:rPr lang="en-US" sz="1000" b="0" i="0" u="none">
                <a:solidFill>
                  <a:schemeClr val="dk1"/>
                </a:solidFill>
                <a:latin typeface="Times New Roman"/>
                <a:ea typeface="Times New Roman"/>
                <a:cs typeface="Times New Roman"/>
                <a:sym typeface="Times New Roman"/>
              </a:rPr>
              <a:t>Source: http://commons.wikimedia.org/wiki/File:Proteintransl.jpg</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30"/>
          <p:cNvSpPr txBox="1"/>
          <p:nvPr/>
        </p:nvSpPr>
        <p:spPr>
          <a:xfrm>
            <a:off x="485775" y="884237"/>
            <a:ext cx="8437562" cy="647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600"/>
              <a:buFont typeface="Courier New"/>
              <a:buNone/>
            </a:pPr>
            <a:r>
              <a:rPr lang="en-US" sz="3600" b="1" i="0" u="none">
                <a:solidFill>
                  <a:srgbClr val="000000"/>
                </a:solidFill>
                <a:latin typeface="Courier New"/>
                <a:ea typeface="Courier New"/>
                <a:cs typeface="Courier New"/>
                <a:sym typeface="Courier New"/>
              </a:rPr>
              <a:t>5’CACGGUCGAUGAGGUUACAUCGC… 3’</a:t>
            </a:r>
            <a:endParaRPr/>
          </a:p>
        </p:txBody>
      </p:sp>
      <p:sp>
        <p:nvSpPr>
          <p:cNvPr id="289" name="Google Shape;289;p30"/>
          <p:cNvSpPr txBox="1"/>
          <p:nvPr/>
        </p:nvSpPr>
        <p:spPr>
          <a:xfrm>
            <a:off x="0" y="1941512"/>
            <a:ext cx="8694737" cy="1800225"/>
          </a:xfrm>
          <a:prstGeom prst="rect">
            <a:avLst/>
          </a:prstGeom>
          <a:noFill/>
          <a:ln>
            <a:noFill/>
          </a:ln>
        </p:spPr>
        <p:txBody>
          <a:bodyPr spcFirstLastPara="1" wrap="square" lIns="91425" tIns="45700" rIns="91425" bIns="45700" anchor="t" anchorCtr="0">
            <a:noAutofit/>
          </a:bodyPr>
          <a:lstStyle/>
          <a:p>
            <a:pPr marL="573087" marR="0" lvl="0" indent="-573087" algn="l" rtl="0">
              <a:lnSpc>
                <a:spcPct val="100000"/>
              </a:lnSpc>
              <a:spcBef>
                <a:spcPts val="0"/>
              </a:spcBef>
              <a:spcAft>
                <a:spcPts val="0"/>
              </a:spcAft>
              <a:buClr>
                <a:schemeClr val="dk2"/>
              </a:buClr>
              <a:buSzPts val="2800"/>
              <a:buFont typeface="Times New Roman"/>
              <a:buNone/>
            </a:pPr>
            <a:r>
              <a:rPr lang="en-US" sz="2800" b="1" i="0" u="none">
                <a:solidFill>
                  <a:schemeClr val="dk2"/>
                </a:solidFill>
                <a:latin typeface="Times New Roman"/>
                <a:ea typeface="Times New Roman"/>
                <a:cs typeface="Times New Roman"/>
                <a:sym typeface="Times New Roman"/>
              </a:rPr>
              <a:t>	CQ#3: Part of an mRNA molecule is shown above. If this fragment came from the beginning of the mRNA, for which of the amino acid sequences below would it most likely code?  </a:t>
            </a:r>
            <a:endParaRPr/>
          </a:p>
        </p:txBody>
      </p:sp>
      <p:sp>
        <p:nvSpPr>
          <p:cNvPr id="290" name="Google Shape;290;p30"/>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18</a:t>
            </a:fld>
            <a:endParaRPr/>
          </a:p>
        </p:txBody>
      </p:sp>
      <p:sp>
        <p:nvSpPr>
          <p:cNvPr id="291" name="Google Shape;291;p30"/>
          <p:cNvSpPr txBox="1"/>
          <p:nvPr/>
        </p:nvSpPr>
        <p:spPr>
          <a:xfrm>
            <a:off x="1146175" y="3895725"/>
            <a:ext cx="6629400" cy="2047875"/>
          </a:xfrm>
          <a:prstGeom prst="rect">
            <a:avLst/>
          </a:prstGeom>
          <a:noFill/>
          <a:ln>
            <a:noFill/>
          </a:ln>
        </p:spPr>
        <p:txBody>
          <a:bodyPr spcFirstLastPara="1" wrap="square" lIns="91425" tIns="45700" rIns="91425" bIns="45700" anchor="t" anchorCtr="0">
            <a:noAutofit/>
          </a:bodyPr>
          <a:lstStyle/>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His-Gly-Arg</a:t>
            </a:r>
            <a:endParaRPr/>
          </a:p>
          <a:p>
            <a:pPr marL="514350" marR="0" lvl="0" indent="-514350" algn="l" rtl="0">
              <a:lnSpc>
                <a:spcPct val="100000"/>
              </a:lnSpc>
              <a:spcBef>
                <a:spcPts val="60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Thr-Val-Asp-Glu-Val-Thr</a:t>
            </a:r>
            <a:endParaRPr/>
          </a:p>
          <a:p>
            <a:pPr marL="514350" marR="0" lvl="0" indent="-514350" algn="l" rtl="0">
              <a:lnSpc>
                <a:spcPct val="100000"/>
              </a:lnSpc>
              <a:spcBef>
                <a:spcPts val="60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Met-Arg-Leu-His-Arg</a:t>
            </a:r>
            <a:endParaRPr/>
          </a:p>
          <a:p>
            <a:pPr marL="514350" marR="0" lvl="0" indent="-514350" algn="l" rtl="0">
              <a:lnSpc>
                <a:spcPct val="100000"/>
              </a:lnSpc>
              <a:spcBef>
                <a:spcPts val="60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Gln-Tyr-Ile-Gly-Val-Ala-Gly</a:t>
            </a: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31"/>
          <p:cNvSpPr txBox="1">
            <a:spLocks noGrp="1"/>
          </p:cNvSpPr>
          <p:nvPr>
            <p:ph type="body" idx="1"/>
          </p:nvPr>
        </p:nvSpPr>
        <p:spPr>
          <a:xfrm>
            <a:off x="785812" y="690562"/>
            <a:ext cx="7285037" cy="10414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Clr>
                <a:srgbClr val="000000"/>
              </a:buClr>
              <a:buSzPts val="2800"/>
              <a:buFont typeface="Arial"/>
              <a:buNone/>
            </a:pPr>
            <a:r>
              <a:rPr lang="en-US" sz="2800" b="0" i="0" u="none">
                <a:solidFill>
                  <a:srgbClr val="000000"/>
                </a:solidFill>
                <a:latin typeface="Arial"/>
                <a:ea typeface="Arial"/>
                <a:cs typeface="Arial"/>
                <a:sym typeface="Arial"/>
              </a:rPr>
              <a:t>csadaksjdfllasdailsdflRaiseyourhandifyoucanreadthis.aksdjfjasdkjaskklasdjfkkjajdfiodlskj</a:t>
            </a:r>
            <a:endParaRPr/>
          </a:p>
        </p:txBody>
      </p:sp>
      <p:sp>
        <p:nvSpPr>
          <p:cNvPr id="297" name="Google Shape;297;p31"/>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19</a:t>
            </a:fld>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4"/>
          <p:cNvSpPr txBox="1"/>
          <p:nvPr/>
        </p:nvSpPr>
        <p:spPr>
          <a:xfrm>
            <a:off x="368300" y="719137"/>
            <a:ext cx="8286750" cy="55689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0" i="0" u="none" strike="noStrike" cap="none">
                <a:solidFill>
                  <a:schemeClr val="dk1"/>
                </a:solidFill>
                <a:latin typeface="Times New Roman"/>
                <a:ea typeface="Times New Roman"/>
                <a:cs typeface="Times New Roman"/>
                <a:sym typeface="Times New Roman"/>
              </a:rPr>
              <a:t>Jason was worried. He had landed a summer internship at the National Center for Preparedness, Detection, and Control of Infectious Diseases (NCPDCID). It didn’t pay, but it helped boost his resume before applying to medical school. His boss also let him tag along on a CDC research trip to rural Mexico. However, what had appeared to be a wonderful opportunity didn’t seem so great when the team contracted one of the flu viruses they had been studying. So far, he was the only one other than the team leader, Dr. Phillips, who was not sick. </a:t>
            </a:r>
            <a:endParaRPr/>
          </a:p>
          <a:p>
            <a:pPr marL="0" marR="0" lvl="0" indent="0" algn="l" rtl="0">
              <a:lnSpc>
                <a:spcPct val="100000"/>
              </a:lnSpc>
              <a:spcBef>
                <a:spcPts val="0"/>
              </a:spcBef>
              <a:spcAft>
                <a:spcPts val="0"/>
              </a:spcAft>
              <a:buClr>
                <a:schemeClr val="dk1"/>
              </a:buClr>
              <a:buSzPts val="2400"/>
              <a:buFont typeface="Times New Roman"/>
              <a:buNone/>
            </a:pPr>
            <a:endParaRPr sz="2400" b="0" i="0" u="none" strike="noStrike" cap="none">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strike="noStrike" cap="none">
                <a:solidFill>
                  <a:schemeClr val="dk1"/>
                </a:solidFill>
                <a:latin typeface="Times New Roman"/>
                <a:ea typeface="Times New Roman"/>
                <a:cs typeface="Times New Roman"/>
                <a:sym typeface="Times New Roman"/>
              </a:rPr>
              <a:t>Earlier that morning, Dr. Phillips told Jason she</a:t>
            </a:r>
            <a:r>
              <a:rPr lang="en-US" sz="2400" b="0" i="0" u="none" strike="noStrike" cap="none">
                <a:solidFill>
                  <a:srgbClr val="000000"/>
                </a:solidFill>
                <a:latin typeface="Times New Roman"/>
                <a:ea typeface="Times New Roman"/>
                <a:cs typeface="Times New Roman"/>
                <a:sym typeface="Times New Roman"/>
              </a:rPr>
              <a:t> had a job fo</a:t>
            </a:r>
            <a:r>
              <a:rPr lang="en-US" sz="2400" b="0" i="0" u="none" strike="noStrike" cap="none">
                <a:solidFill>
                  <a:schemeClr val="dk1"/>
                </a:solidFill>
                <a:latin typeface="Times New Roman"/>
                <a:ea typeface="Times New Roman"/>
                <a:cs typeface="Times New Roman"/>
                <a:sym typeface="Times New Roman"/>
              </a:rPr>
              <a:t>r him. “Normally, I would give this to a senior staffer, but they’re all sick. We think there may be a problem with the flu virus the team has caught. Here’s some background. I’ll be right back with your assignment.”</a:t>
            </a:r>
            <a:endParaRPr/>
          </a:p>
        </p:txBody>
      </p:sp>
      <p:sp>
        <p:nvSpPr>
          <p:cNvPr id="97" name="Google Shape;97;p14"/>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strike="noStrike" cap="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2</a:t>
            </a:fld>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32"/>
          <p:cNvSpPr txBox="1"/>
          <p:nvPr/>
        </p:nvSpPr>
        <p:spPr>
          <a:xfrm>
            <a:off x="417512" y="2295525"/>
            <a:ext cx="8231187" cy="2708275"/>
          </a:xfrm>
          <a:prstGeom prst="rect">
            <a:avLst/>
          </a:prstGeom>
          <a:noFill/>
          <a:ln>
            <a:noFill/>
          </a:ln>
        </p:spPr>
        <p:txBody>
          <a:bodyPr spcFirstLastPara="1" wrap="square" lIns="91425" tIns="45700" rIns="91425" bIns="45700" anchor="t" anchorCtr="0">
            <a:noAutofit/>
          </a:bodyPr>
          <a:lstStyle/>
          <a:p>
            <a:pPr marL="231775" marR="0" lvl="0" indent="-231775" algn="l" rtl="0">
              <a:lnSpc>
                <a:spcPct val="100000"/>
              </a:lnSpc>
              <a:spcBef>
                <a:spcPts val="0"/>
              </a:spcBef>
              <a:spcAft>
                <a:spcPts val="0"/>
              </a:spcAft>
              <a:buClr>
                <a:srgbClr val="000101"/>
              </a:buClr>
              <a:buSzPts val="3200"/>
              <a:buFont typeface="Times New Roman"/>
              <a:buChar char="•"/>
            </a:pPr>
            <a:r>
              <a:rPr lang="en-US" sz="3200" b="0" i="0" u="none">
                <a:solidFill>
                  <a:srgbClr val="000101"/>
                </a:solidFill>
                <a:latin typeface="Times New Roman"/>
                <a:ea typeface="Times New Roman"/>
                <a:cs typeface="Times New Roman"/>
                <a:sym typeface="Times New Roman"/>
              </a:rPr>
              <a:t>Not all of mNRA molecule codes for protein.</a:t>
            </a:r>
            <a:endParaRPr/>
          </a:p>
          <a:p>
            <a:pPr marL="231775" marR="0" lvl="0" indent="-231775" algn="l" rtl="0">
              <a:lnSpc>
                <a:spcPct val="100000"/>
              </a:lnSpc>
              <a:spcBef>
                <a:spcPts val="1200"/>
              </a:spcBef>
              <a:spcAft>
                <a:spcPts val="0"/>
              </a:spcAft>
              <a:buClr>
                <a:srgbClr val="000101"/>
              </a:buClr>
              <a:buSzPts val="3200"/>
              <a:buFont typeface="Times New Roman"/>
              <a:buChar char="•"/>
            </a:pPr>
            <a:r>
              <a:rPr lang="en-US" sz="3200" b="0" i="0" u="none">
                <a:solidFill>
                  <a:srgbClr val="000101"/>
                </a:solidFill>
                <a:latin typeface="Times New Roman"/>
                <a:ea typeface="Times New Roman"/>
                <a:cs typeface="Times New Roman"/>
                <a:sym typeface="Times New Roman"/>
              </a:rPr>
              <a:t>Need punctuation to identify where coding region begins and ends:</a:t>
            </a:r>
            <a:endParaRPr/>
          </a:p>
          <a:p>
            <a:pPr marL="682625" marR="0" lvl="1" indent="0" algn="l" rtl="0">
              <a:lnSpc>
                <a:spcPct val="100000"/>
              </a:lnSpc>
              <a:spcBef>
                <a:spcPts val="0"/>
              </a:spcBef>
              <a:spcAft>
                <a:spcPts val="0"/>
              </a:spcAft>
              <a:buClr>
                <a:srgbClr val="000000"/>
              </a:buClr>
              <a:buSzPts val="3200"/>
              <a:buFont typeface="Times New Roman"/>
              <a:buNone/>
            </a:pPr>
            <a:r>
              <a:rPr lang="en-US" sz="3200" b="0" i="0" u="none" strike="noStrike" cap="none">
                <a:solidFill>
                  <a:srgbClr val="000000"/>
                </a:solidFill>
                <a:latin typeface="Times New Roman"/>
                <a:ea typeface="Times New Roman"/>
                <a:cs typeface="Times New Roman"/>
                <a:sym typeface="Times New Roman"/>
              </a:rPr>
              <a:t>-Start</a:t>
            </a:r>
            <a:endParaRPr/>
          </a:p>
          <a:p>
            <a:pPr marL="682625" marR="0" lvl="1" indent="0" algn="l" rtl="0">
              <a:lnSpc>
                <a:spcPct val="100000"/>
              </a:lnSpc>
              <a:spcBef>
                <a:spcPts val="0"/>
              </a:spcBef>
              <a:spcAft>
                <a:spcPts val="0"/>
              </a:spcAft>
              <a:buClr>
                <a:srgbClr val="000000"/>
              </a:buClr>
              <a:buSzPts val="3200"/>
              <a:buFont typeface="Times New Roman"/>
              <a:buNone/>
            </a:pPr>
            <a:r>
              <a:rPr lang="en-US" sz="3200" b="0" i="0" u="none" strike="noStrike" cap="none">
                <a:solidFill>
                  <a:srgbClr val="000000"/>
                </a:solidFill>
                <a:latin typeface="Times New Roman"/>
                <a:ea typeface="Times New Roman"/>
                <a:cs typeface="Times New Roman"/>
                <a:sym typeface="Times New Roman"/>
              </a:rPr>
              <a:t>-Stop</a:t>
            </a:r>
            <a:endParaRPr/>
          </a:p>
        </p:txBody>
      </p:sp>
      <p:sp>
        <p:nvSpPr>
          <p:cNvPr id="303" name="Google Shape;303;p32"/>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20</a:t>
            </a:fld>
            <a:endParaRPr/>
          </a:p>
        </p:txBody>
      </p:sp>
      <p:sp>
        <p:nvSpPr>
          <p:cNvPr id="304" name="Google Shape;304;p32"/>
          <p:cNvSpPr txBox="1"/>
          <p:nvPr/>
        </p:nvSpPr>
        <p:spPr>
          <a:xfrm>
            <a:off x="785812" y="690562"/>
            <a:ext cx="7285037" cy="1041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0" i="0" u="none">
                <a:solidFill>
                  <a:srgbClr val="000000"/>
                </a:solidFill>
                <a:latin typeface="Arial"/>
                <a:ea typeface="Arial"/>
                <a:cs typeface="Arial"/>
                <a:sym typeface="Arial"/>
              </a:rPr>
              <a:t>csadaksjdfllasdailsdflRaiseyourhandifyoucanreadthis.aksdjfjasdkjaskklasdjfkkjajdfiodlskj</a:t>
            </a: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33"/>
          <p:cNvSpPr txBox="1">
            <a:spLocks noGrp="1"/>
          </p:cNvSpPr>
          <p:nvPr>
            <p:ph type="title" idx="4294967295"/>
          </p:nvPr>
        </p:nvSpPr>
        <p:spPr>
          <a:xfrm>
            <a:off x="76200" y="0"/>
            <a:ext cx="8126412" cy="6111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3200"/>
              <a:buFont typeface="Times New Roman"/>
              <a:buNone/>
            </a:pPr>
            <a:r>
              <a:rPr lang="en-US" sz="3200" b="1" i="0" u="none" strike="noStrike" cap="none">
                <a:solidFill>
                  <a:schemeClr val="dk1"/>
                </a:solidFill>
                <a:latin typeface="Times New Roman"/>
                <a:ea typeface="Times New Roman"/>
                <a:cs typeface="Times New Roman"/>
                <a:sym typeface="Times New Roman"/>
              </a:rPr>
              <a:t>Bases in DNA/RNA form </a:t>
            </a:r>
            <a:r>
              <a:rPr lang="en-US" sz="3200" b="1" i="0" u="sng" strike="noStrike" cap="none">
                <a:solidFill>
                  <a:schemeClr val="dk1"/>
                </a:solidFill>
                <a:latin typeface="Times New Roman"/>
                <a:ea typeface="Times New Roman"/>
                <a:cs typeface="Times New Roman"/>
                <a:sym typeface="Times New Roman"/>
              </a:rPr>
              <a:t>triplet code</a:t>
            </a:r>
            <a:endParaRPr/>
          </a:p>
        </p:txBody>
      </p:sp>
      <p:graphicFrame>
        <p:nvGraphicFramePr>
          <p:cNvPr id="310" name="Google Shape;310;p33"/>
          <p:cNvGraphicFramePr/>
          <p:nvPr/>
        </p:nvGraphicFramePr>
        <p:xfrm>
          <a:off x="541337" y="1392237"/>
          <a:ext cx="8093000" cy="5012970"/>
        </p:xfrm>
        <a:graphic>
          <a:graphicData uri="http://schemas.openxmlformats.org/drawingml/2006/table">
            <a:tbl>
              <a:tblPr>
                <a:noFill/>
                <a:tableStyleId>{976E1BEE-A43D-42CD-9FF3-F0E92C52FFAD}</a:tableStyleId>
              </a:tblPr>
              <a:tblGrid>
                <a:gridCol w="544500"/>
                <a:gridCol w="492125"/>
                <a:gridCol w="692150"/>
                <a:gridCol w="889000"/>
                <a:gridCol w="650875"/>
                <a:gridCol w="760400"/>
                <a:gridCol w="639750"/>
                <a:gridCol w="836600"/>
                <a:gridCol w="652450"/>
                <a:gridCol w="812800"/>
                <a:gridCol w="471475"/>
                <a:gridCol w="650875"/>
              </a:tblGrid>
              <a:tr h="427025">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gridSpan="8">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Second Base</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r>
              <a:tr h="433375">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gridSpan="2">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hMerge="1">
                  <a:txBody>
                    <a:bodyPr/>
                    <a:lstStyle/>
                    <a:p>
                      <a:endParaRPr lang="ru-RU"/>
                    </a:p>
                  </a:txBody>
                  <a:tcPr/>
                </a:tc>
                <a:tc gridSpan="2">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hMerge="1">
                  <a:txBody>
                    <a:bodyPr/>
                    <a:lstStyle/>
                    <a:p>
                      <a:endParaRPr lang="ru-RU"/>
                    </a:p>
                  </a:txBody>
                  <a:tcPr/>
                </a:tc>
                <a:tc gridSpan="2">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hMerge="1">
                  <a:txBody>
                    <a:bodyPr/>
                    <a:lstStyle/>
                    <a:p>
                      <a:endParaRPr lang="ru-RU"/>
                    </a:p>
                  </a:txBody>
                  <a:tcPr/>
                </a:tc>
                <a:tc gridSpan="2">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hMerge="1">
                  <a:txBody>
                    <a:bodyPr/>
                    <a:lstStyle/>
                    <a:p>
                      <a:endParaRPr lang="ru-RU"/>
                    </a:p>
                  </a:txBody>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txBody>
                  <a:tcPr marL="45725" marR="45725" marT="0" marB="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r>
              <a:tr h="242875">
                <a:tc rowSpan="16">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First base</a:t>
                      </a:r>
                      <a:endParaRPr/>
                    </a:p>
                  </a:txBody>
                  <a:tcPr marL="45725" marR="45725" marT="0" marB="0" anchor="ctr">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hlink"/>
                    </a:solidFill>
                  </a:tcPr>
                </a:tc>
                <a:tc rowSpan="4">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UUU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Phe (F)</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UCU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Ser (S)</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Tyr (Y)</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UGU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Cys (C)</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rowSpan="16">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Third base</a:t>
                      </a:r>
                      <a:endParaRPr/>
                    </a:p>
                  </a:txBody>
                  <a:tcPr marL="45725" marR="45725" marT="0" marB="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hlink"/>
                    </a:solidFill>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UUC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UCC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UGC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6050">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UUA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Leu (L)</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UCA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1" i="0" u="none">
                          <a:solidFill>
                            <a:schemeClr val="dk1"/>
                          </a:solidFill>
                          <a:latin typeface="Times New Roman"/>
                          <a:ea typeface="Times New Roman"/>
                          <a:cs typeface="Times New Roman"/>
                          <a:sym typeface="Times New Roman"/>
                        </a:rPr>
                        <a:t>UAA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1" i="0" u="none">
                          <a:solidFill>
                            <a:schemeClr val="dk1"/>
                          </a:solidFill>
                          <a:latin typeface="Times New Roman"/>
                          <a:ea typeface="Times New Roman"/>
                          <a:cs typeface="Times New Roman"/>
                          <a:sym typeface="Times New Roman"/>
                        </a:rPr>
                        <a:t>Stop</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1C01"/>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1" i="0" u="none">
                          <a:solidFill>
                            <a:schemeClr val="dk1"/>
                          </a:solidFill>
                          <a:latin typeface="Times New Roman"/>
                          <a:ea typeface="Times New Roman"/>
                          <a:cs typeface="Times New Roman"/>
                          <a:sym typeface="Times New Roman"/>
                        </a:rPr>
                        <a:t>UGA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1" i="0" u="none">
                          <a:solidFill>
                            <a:schemeClr val="dk1"/>
                          </a:solidFill>
                          <a:latin typeface="Times New Roman"/>
                          <a:ea typeface="Times New Roman"/>
                          <a:cs typeface="Times New Roman"/>
                          <a:sym typeface="Times New Roman"/>
                        </a:rPr>
                        <a:t>Stop</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0000"/>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28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UUG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UCG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1" i="0" u="none">
                          <a:solidFill>
                            <a:schemeClr val="dk1"/>
                          </a:solidFill>
                          <a:latin typeface="Times New Roman"/>
                          <a:ea typeface="Times New Roman"/>
                          <a:cs typeface="Times New Roman"/>
                          <a:sym typeface="Times New Roman"/>
                        </a:rPr>
                        <a:t>UAG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1" i="0" u="none">
                          <a:solidFill>
                            <a:schemeClr val="dk1"/>
                          </a:solidFill>
                          <a:latin typeface="Times New Roman"/>
                          <a:ea typeface="Times New Roman"/>
                          <a:cs typeface="Times New Roman"/>
                          <a:sym typeface="Times New Roman"/>
                        </a:rPr>
                        <a:t>Stop</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1C01"/>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UGG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Trp (W)</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rowSpan="4">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CUU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Leu (L)</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CCU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Pro (P)</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His (H)</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CGU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Arg (R)</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CUC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CCC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CGC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28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CUA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CCA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Gln (Q)</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CGA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CUG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CCG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CGG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2875">
                <a:tc vMerge="1">
                  <a:txBody>
                    <a:bodyPr/>
                    <a:lstStyle/>
                    <a:p>
                      <a:endParaRPr lang="ru-RU"/>
                    </a:p>
                  </a:txBody>
                  <a:tcPr/>
                </a:tc>
                <a:tc rowSpan="4">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AUU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3">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Ile (I)</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ACU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Thr (T)</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Asn (N)</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AGU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Ser (S)</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AUC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ACC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AGC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AUA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ACA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Lys (K)</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AGA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Arg (R)</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487350">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1" i="0" u="none">
                          <a:solidFill>
                            <a:schemeClr val="dk1"/>
                          </a:solidFill>
                          <a:latin typeface="Times New Roman"/>
                          <a:ea typeface="Times New Roman"/>
                          <a:cs typeface="Times New Roman"/>
                          <a:sym typeface="Times New Roman"/>
                        </a:rPr>
                        <a:t>AUG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Met (M) </a:t>
                      </a:r>
                      <a:r>
                        <a:rPr lang="en-US" sz="1600" b="1" i="0" u="none">
                          <a:solidFill>
                            <a:schemeClr val="dk1"/>
                          </a:solidFill>
                          <a:latin typeface="Times New Roman"/>
                          <a:ea typeface="Times New Roman"/>
                          <a:cs typeface="Times New Roman"/>
                          <a:sym typeface="Times New Roman"/>
                        </a:rPr>
                        <a:t>Start</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7BFF09"/>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ACG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AGG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2875">
                <a:tc vMerge="1">
                  <a:txBody>
                    <a:bodyPr/>
                    <a:lstStyle/>
                    <a:p>
                      <a:endParaRPr lang="ru-RU"/>
                    </a:p>
                  </a:txBody>
                  <a:tcPr/>
                </a:tc>
                <a:tc rowSpan="4">
                  <a:txBody>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hlink"/>
                    </a:solidFill>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GUU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Val (V) </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GCU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Ala (A)</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Asp (D)</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GGU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4">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Gly (G)</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U</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GUC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GCC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GGC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C</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44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GUA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GCA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rowSpan="2">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Glu (E)</a:t>
                      </a:r>
                      <a:endParaRPr/>
                    </a:p>
                  </a:txBody>
                  <a:tcPr marL="45725" marR="4572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GGA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A</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r h="242875">
                <a:tc vMerge="1">
                  <a:txBody>
                    <a:bodyPr/>
                    <a:lstStyle/>
                    <a:p>
                      <a:endParaRPr lang="ru-RU"/>
                    </a:p>
                  </a:txBody>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GUG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GCG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GGG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vMerge="1">
                  <a:txBody>
                    <a:bodyPr/>
                    <a:lstStyle/>
                    <a:p>
                      <a:endParaRPr lang="ru-RU"/>
                    </a:p>
                  </a:txBody>
                  <a:tcPr/>
                </a:tc>
                <a:tc>
                  <a:txBody>
                    <a:bodyPr/>
                    <a:lstStyle/>
                    <a:p>
                      <a:pPr marL="0" marR="0" lvl="0" indent="0" algn="ctr" rtl="0">
                        <a:lnSpc>
                          <a:spcPct val="100000"/>
                        </a:lnSpc>
                        <a:spcBef>
                          <a:spcPts val="0"/>
                        </a:spcBef>
                        <a:spcAft>
                          <a:spcPts val="0"/>
                        </a:spcAft>
                        <a:buClr>
                          <a:schemeClr val="dk1"/>
                        </a:buClr>
                        <a:buSzPts val="1600"/>
                        <a:buFont typeface="Times New Roman"/>
                        <a:buNone/>
                      </a:pPr>
                      <a:r>
                        <a:rPr lang="en-US" sz="1600" b="0" i="0" u="none">
                          <a:solidFill>
                            <a:schemeClr val="dk1"/>
                          </a:solidFill>
                          <a:latin typeface="Times New Roman"/>
                          <a:ea typeface="Times New Roman"/>
                          <a:cs typeface="Times New Roman"/>
                          <a:sym typeface="Times New Roman"/>
                        </a:rPr>
                        <a:t>G</a:t>
                      </a:r>
                      <a:endParaRPr/>
                    </a:p>
                  </a:txBody>
                  <a:tcPr marL="45725" marR="4572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hlink"/>
                    </a:solidFill>
                  </a:tcPr>
                </a:tc>
                <a:tc vMerge="1">
                  <a:txBody>
                    <a:bodyPr/>
                    <a:lstStyle/>
                    <a:p>
                      <a:endParaRPr lang="ru-RU"/>
                    </a:p>
                  </a:txBody>
                  <a:tcPr/>
                </a:tc>
              </a:tr>
            </a:tbl>
          </a:graphicData>
        </a:graphic>
      </p:graphicFrame>
      <p:sp>
        <p:nvSpPr>
          <p:cNvPr id="311" name="Google Shape;311;p33"/>
          <p:cNvSpPr txBox="1"/>
          <p:nvPr/>
        </p:nvSpPr>
        <p:spPr>
          <a:xfrm>
            <a:off x="541337" y="927100"/>
            <a:ext cx="195421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Codon Table: </a:t>
            </a:r>
            <a:endParaRPr/>
          </a:p>
        </p:txBody>
      </p:sp>
      <p:sp>
        <p:nvSpPr>
          <p:cNvPr id="312" name="Google Shape;312;p33"/>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21</a:t>
            </a:fld>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Google Shape;317;p34"/>
          <p:cNvSpPr txBox="1"/>
          <p:nvPr/>
        </p:nvSpPr>
        <p:spPr>
          <a:xfrm>
            <a:off x="0" y="1941512"/>
            <a:ext cx="8745537" cy="1800225"/>
          </a:xfrm>
          <a:prstGeom prst="rect">
            <a:avLst/>
          </a:prstGeom>
          <a:noFill/>
          <a:ln>
            <a:noFill/>
          </a:ln>
        </p:spPr>
        <p:txBody>
          <a:bodyPr spcFirstLastPara="1" wrap="square" lIns="91425" tIns="45700" rIns="91425" bIns="45700" anchor="t" anchorCtr="0">
            <a:noAutofit/>
          </a:bodyPr>
          <a:lstStyle/>
          <a:p>
            <a:pPr marL="573087" marR="0" lvl="0" indent="-573087" algn="l" rtl="0">
              <a:lnSpc>
                <a:spcPct val="100000"/>
              </a:lnSpc>
              <a:spcBef>
                <a:spcPts val="0"/>
              </a:spcBef>
              <a:spcAft>
                <a:spcPts val="0"/>
              </a:spcAft>
              <a:buClr>
                <a:schemeClr val="dk2"/>
              </a:buClr>
              <a:buSzPts val="2800"/>
              <a:buFont typeface="Times New Roman"/>
              <a:buNone/>
            </a:pPr>
            <a:r>
              <a:rPr lang="en-US" sz="2800" b="1" i="0" u="none">
                <a:solidFill>
                  <a:schemeClr val="dk2"/>
                </a:solidFill>
                <a:latin typeface="Times New Roman"/>
                <a:ea typeface="Times New Roman"/>
                <a:cs typeface="Times New Roman"/>
                <a:sym typeface="Times New Roman"/>
              </a:rPr>
              <a:t>	CQ#4: Part of an mRNA molecule is shown above. If this fragment came from the beginning of the mRNA, for which of the amino acid sequences below would it most likely code?  </a:t>
            </a:r>
            <a:endParaRPr/>
          </a:p>
        </p:txBody>
      </p:sp>
      <p:sp>
        <p:nvSpPr>
          <p:cNvPr id="318" name="Google Shape;318;p34"/>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22</a:t>
            </a:fld>
            <a:endParaRPr/>
          </a:p>
        </p:txBody>
      </p:sp>
      <p:sp>
        <p:nvSpPr>
          <p:cNvPr id="319" name="Google Shape;319;p34"/>
          <p:cNvSpPr txBox="1"/>
          <p:nvPr/>
        </p:nvSpPr>
        <p:spPr>
          <a:xfrm>
            <a:off x="1087437" y="3890962"/>
            <a:ext cx="6572250" cy="2047875"/>
          </a:xfrm>
          <a:prstGeom prst="rect">
            <a:avLst/>
          </a:prstGeom>
          <a:noFill/>
          <a:ln>
            <a:noFill/>
          </a:ln>
        </p:spPr>
        <p:txBody>
          <a:bodyPr spcFirstLastPara="1" wrap="square" lIns="91425" tIns="45700" rIns="91425" bIns="45700" anchor="t" anchorCtr="0">
            <a:noAutofit/>
          </a:bodyPr>
          <a:lstStyle/>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His-Gly-Arg</a:t>
            </a:r>
            <a:endParaRPr/>
          </a:p>
          <a:p>
            <a:pPr marL="514350" marR="0" lvl="0" indent="-514350" algn="l" rtl="0">
              <a:lnSpc>
                <a:spcPct val="100000"/>
              </a:lnSpc>
              <a:spcBef>
                <a:spcPts val="60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Thr-Val-Asp-Glu-Val-Thr</a:t>
            </a:r>
            <a:endParaRPr/>
          </a:p>
          <a:p>
            <a:pPr marL="514350" marR="0" lvl="0" indent="-514350" algn="l" rtl="0">
              <a:lnSpc>
                <a:spcPct val="100000"/>
              </a:lnSpc>
              <a:spcBef>
                <a:spcPts val="60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Met-Arg-Leu-His-Arg</a:t>
            </a:r>
            <a:endParaRPr/>
          </a:p>
          <a:p>
            <a:pPr marL="514350" marR="0" lvl="0" indent="-514350" algn="l" rtl="0">
              <a:lnSpc>
                <a:spcPct val="100000"/>
              </a:lnSpc>
              <a:spcBef>
                <a:spcPts val="60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Gln-Tyr-Ile-Gly-Val-Ala-Gly</a:t>
            </a:r>
            <a:endParaRPr/>
          </a:p>
        </p:txBody>
      </p:sp>
      <p:sp>
        <p:nvSpPr>
          <p:cNvPr id="320" name="Google Shape;320;p34"/>
          <p:cNvSpPr txBox="1"/>
          <p:nvPr/>
        </p:nvSpPr>
        <p:spPr>
          <a:xfrm>
            <a:off x="533400" y="1017587"/>
            <a:ext cx="8389937" cy="647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600"/>
              <a:buFont typeface="Courier New"/>
              <a:buNone/>
            </a:pPr>
            <a:r>
              <a:rPr lang="en-US" sz="3600" b="1" i="0" u="none">
                <a:solidFill>
                  <a:srgbClr val="000000"/>
                </a:solidFill>
                <a:latin typeface="Courier New"/>
                <a:ea typeface="Courier New"/>
                <a:cs typeface="Courier New"/>
                <a:sym typeface="Courier New"/>
              </a:rPr>
              <a:t>5’CACGGUCGAUGAGGUUACAUCGC… 3’</a:t>
            </a:r>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35"/>
          <p:cNvSpPr txBox="1"/>
          <p:nvPr/>
        </p:nvSpPr>
        <p:spPr>
          <a:xfrm>
            <a:off x="117475" y="1604962"/>
            <a:ext cx="8496300" cy="5540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1C01"/>
              </a:buClr>
              <a:buSzPts val="3000"/>
              <a:buFont typeface="Courier New"/>
              <a:buNone/>
            </a:pPr>
            <a:r>
              <a:rPr lang="en-US" sz="3000" b="1" i="0" u="none">
                <a:solidFill>
                  <a:srgbClr val="FF1C01"/>
                </a:solidFill>
                <a:latin typeface="Courier New"/>
                <a:ea typeface="Courier New"/>
                <a:cs typeface="Courier New"/>
                <a:sym typeface="Courier New"/>
              </a:rPr>
              <a:t>5’CAC GGU CGA UGA GGU UAC AUA AC… 3’</a:t>
            </a:r>
            <a:endParaRPr/>
          </a:p>
        </p:txBody>
      </p:sp>
      <p:sp>
        <p:nvSpPr>
          <p:cNvPr id="326" name="Google Shape;326;p35"/>
          <p:cNvSpPr txBox="1"/>
          <p:nvPr/>
        </p:nvSpPr>
        <p:spPr>
          <a:xfrm>
            <a:off x="109537" y="2871787"/>
            <a:ext cx="8726487" cy="552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1C01"/>
              </a:buClr>
              <a:buSzPts val="3000"/>
              <a:buFont typeface="Courier New"/>
              <a:buNone/>
            </a:pPr>
            <a:r>
              <a:rPr lang="en-US" sz="3000" b="1" i="0" u="none">
                <a:solidFill>
                  <a:srgbClr val="FF1C01"/>
                </a:solidFill>
                <a:latin typeface="Courier New"/>
                <a:ea typeface="Courier New"/>
                <a:cs typeface="Courier New"/>
                <a:sym typeface="Courier New"/>
              </a:rPr>
              <a:t>5’C ACG GUC GAU GAG GUU ACA UAA C… 3’</a:t>
            </a:r>
            <a:endParaRPr/>
          </a:p>
        </p:txBody>
      </p:sp>
      <p:sp>
        <p:nvSpPr>
          <p:cNvPr id="327" name="Google Shape;327;p35"/>
          <p:cNvSpPr txBox="1"/>
          <p:nvPr/>
        </p:nvSpPr>
        <p:spPr>
          <a:xfrm>
            <a:off x="93662" y="4159250"/>
            <a:ext cx="8496300" cy="5540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1C01"/>
              </a:buClr>
              <a:buSzPts val="3000"/>
              <a:buFont typeface="Courier New"/>
              <a:buNone/>
            </a:pPr>
            <a:r>
              <a:rPr lang="en-US" sz="3000" b="1" i="0" u="none">
                <a:solidFill>
                  <a:srgbClr val="FF1C01"/>
                </a:solidFill>
                <a:latin typeface="Courier New"/>
                <a:ea typeface="Courier New"/>
                <a:cs typeface="Courier New"/>
                <a:sym typeface="Courier New"/>
              </a:rPr>
              <a:t>5’CA CGG UCG AUG AGG UUA CAU AAC… 3’</a:t>
            </a:r>
            <a:endParaRPr/>
          </a:p>
        </p:txBody>
      </p:sp>
      <p:sp>
        <p:nvSpPr>
          <p:cNvPr id="328" name="Google Shape;328;p35"/>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23</a:t>
            </a:fld>
            <a:endParaRPr/>
          </a:p>
        </p:txBody>
      </p:sp>
      <p:sp>
        <p:nvSpPr>
          <p:cNvPr id="329" name="Google Shape;329;p35"/>
          <p:cNvSpPr txBox="1"/>
          <p:nvPr/>
        </p:nvSpPr>
        <p:spPr>
          <a:xfrm>
            <a:off x="0" y="0"/>
            <a:ext cx="6692900" cy="876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Times New Roman"/>
              <a:buNone/>
            </a:pPr>
            <a:r>
              <a:rPr lang="en-US" sz="2800" b="1" i="0" u="none">
                <a:solidFill>
                  <a:schemeClr val="dk1"/>
                </a:solidFill>
                <a:latin typeface="Times New Roman"/>
                <a:ea typeface="Times New Roman"/>
                <a:cs typeface="Times New Roman"/>
                <a:sym typeface="Times New Roman"/>
              </a:rPr>
              <a:t>Reading Frames</a:t>
            </a:r>
            <a:endParaRPr/>
          </a:p>
        </p:txBody>
      </p:sp>
      <p:sp>
        <p:nvSpPr>
          <p:cNvPr id="330" name="Google Shape;330;p35"/>
          <p:cNvSpPr txBox="1"/>
          <p:nvPr/>
        </p:nvSpPr>
        <p:spPr>
          <a:xfrm>
            <a:off x="55562" y="1292225"/>
            <a:ext cx="239871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Reading frame-1</a:t>
            </a:r>
            <a:endParaRPr/>
          </a:p>
        </p:txBody>
      </p:sp>
      <p:sp>
        <p:nvSpPr>
          <p:cNvPr id="331" name="Google Shape;331;p35"/>
          <p:cNvSpPr txBox="1"/>
          <p:nvPr/>
        </p:nvSpPr>
        <p:spPr>
          <a:xfrm>
            <a:off x="50800" y="2546350"/>
            <a:ext cx="239871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Reading frame-2</a:t>
            </a:r>
            <a:endParaRPr/>
          </a:p>
        </p:txBody>
      </p:sp>
      <p:sp>
        <p:nvSpPr>
          <p:cNvPr id="332" name="Google Shape;332;p35"/>
          <p:cNvSpPr txBox="1"/>
          <p:nvPr/>
        </p:nvSpPr>
        <p:spPr>
          <a:xfrm>
            <a:off x="46037" y="3900487"/>
            <a:ext cx="239871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Reading frame-3</a:t>
            </a:r>
            <a:endParaRPr/>
          </a:p>
        </p:txBody>
      </p:sp>
      <p:sp>
        <p:nvSpPr>
          <p:cNvPr id="333" name="Google Shape;333;p35"/>
          <p:cNvSpPr txBox="1"/>
          <p:nvPr/>
        </p:nvSpPr>
        <p:spPr>
          <a:xfrm>
            <a:off x="146050" y="568325"/>
            <a:ext cx="8540750" cy="5540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00"/>
              <a:buFont typeface="Courier New"/>
              <a:buNone/>
            </a:pPr>
            <a:r>
              <a:rPr lang="en-US" sz="3000" b="1" i="0" u="none">
                <a:solidFill>
                  <a:srgbClr val="000000"/>
                </a:solidFill>
                <a:latin typeface="Courier New"/>
                <a:ea typeface="Courier New"/>
                <a:cs typeface="Courier New"/>
                <a:sym typeface="Courier New"/>
              </a:rPr>
              <a:t>5’CACGGUCGAUGAGGUUACAUAAC… 3’</a:t>
            </a:r>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Google Shape;338;p36"/>
          <p:cNvSpPr txBox="1"/>
          <p:nvPr/>
        </p:nvSpPr>
        <p:spPr>
          <a:xfrm>
            <a:off x="117475" y="1604962"/>
            <a:ext cx="8496300" cy="5540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1C01"/>
              </a:buClr>
              <a:buSzPts val="3000"/>
              <a:buFont typeface="Courier New"/>
              <a:buNone/>
            </a:pPr>
            <a:r>
              <a:rPr lang="en-US" sz="3000" b="1" i="0" u="none">
                <a:solidFill>
                  <a:srgbClr val="FF1C01"/>
                </a:solidFill>
                <a:latin typeface="Courier New"/>
                <a:ea typeface="Courier New"/>
                <a:cs typeface="Courier New"/>
                <a:sym typeface="Courier New"/>
              </a:rPr>
              <a:t>5’CAC GGU CGA UGA GGU UAC AUA AC… 3’</a:t>
            </a:r>
            <a:endParaRPr/>
          </a:p>
        </p:txBody>
      </p:sp>
      <p:sp>
        <p:nvSpPr>
          <p:cNvPr id="339" name="Google Shape;339;p36"/>
          <p:cNvSpPr txBox="1"/>
          <p:nvPr/>
        </p:nvSpPr>
        <p:spPr>
          <a:xfrm>
            <a:off x="109537" y="2871787"/>
            <a:ext cx="8726487" cy="552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1C01"/>
              </a:buClr>
              <a:buSzPts val="3000"/>
              <a:buFont typeface="Courier New"/>
              <a:buNone/>
            </a:pPr>
            <a:r>
              <a:rPr lang="en-US" sz="3000" b="1" i="0" u="none">
                <a:solidFill>
                  <a:srgbClr val="FF1C01"/>
                </a:solidFill>
                <a:latin typeface="Courier New"/>
                <a:ea typeface="Courier New"/>
                <a:cs typeface="Courier New"/>
                <a:sym typeface="Courier New"/>
              </a:rPr>
              <a:t>5’C ACG GUC GAU GAG GUU ACA UAA C… 3’</a:t>
            </a:r>
            <a:endParaRPr/>
          </a:p>
        </p:txBody>
      </p:sp>
      <p:sp>
        <p:nvSpPr>
          <p:cNvPr id="340" name="Google Shape;340;p36"/>
          <p:cNvSpPr txBox="1"/>
          <p:nvPr/>
        </p:nvSpPr>
        <p:spPr>
          <a:xfrm>
            <a:off x="93662" y="4159250"/>
            <a:ext cx="8496300" cy="5540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1C01"/>
              </a:buClr>
              <a:buSzPts val="3000"/>
              <a:buFont typeface="Courier New"/>
              <a:buNone/>
            </a:pPr>
            <a:r>
              <a:rPr lang="en-US" sz="3000" b="1" i="0" u="none">
                <a:solidFill>
                  <a:srgbClr val="FF1C01"/>
                </a:solidFill>
                <a:latin typeface="Courier New"/>
                <a:ea typeface="Courier New"/>
                <a:cs typeface="Courier New"/>
                <a:sym typeface="Courier New"/>
              </a:rPr>
              <a:t>5’CA CGG UCG AUG AGG UUA CAU AAC… 3’</a:t>
            </a:r>
            <a:endParaRPr/>
          </a:p>
        </p:txBody>
      </p:sp>
      <p:sp>
        <p:nvSpPr>
          <p:cNvPr id="341" name="Google Shape;341;p36"/>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24</a:t>
            </a:fld>
            <a:endParaRPr/>
          </a:p>
        </p:txBody>
      </p:sp>
      <p:sp>
        <p:nvSpPr>
          <p:cNvPr id="342" name="Google Shape;342;p36"/>
          <p:cNvSpPr txBox="1"/>
          <p:nvPr/>
        </p:nvSpPr>
        <p:spPr>
          <a:xfrm>
            <a:off x="0" y="0"/>
            <a:ext cx="6692900" cy="876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Times New Roman"/>
              <a:buNone/>
            </a:pPr>
            <a:r>
              <a:rPr lang="en-US" sz="2800" b="1" i="0" u="none">
                <a:solidFill>
                  <a:schemeClr val="dk1"/>
                </a:solidFill>
                <a:latin typeface="Times New Roman"/>
                <a:ea typeface="Times New Roman"/>
                <a:cs typeface="Times New Roman"/>
                <a:sym typeface="Times New Roman"/>
              </a:rPr>
              <a:t>Reading Frames</a:t>
            </a:r>
            <a:endParaRPr/>
          </a:p>
        </p:txBody>
      </p:sp>
      <p:sp>
        <p:nvSpPr>
          <p:cNvPr id="343" name="Google Shape;343;p36"/>
          <p:cNvSpPr txBox="1"/>
          <p:nvPr/>
        </p:nvSpPr>
        <p:spPr>
          <a:xfrm>
            <a:off x="55562" y="1292225"/>
            <a:ext cx="239871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Reading frame-1</a:t>
            </a:r>
            <a:endParaRPr/>
          </a:p>
        </p:txBody>
      </p:sp>
      <p:sp>
        <p:nvSpPr>
          <p:cNvPr id="344" name="Google Shape;344;p36"/>
          <p:cNvSpPr txBox="1"/>
          <p:nvPr/>
        </p:nvSpPr>
        <p:spPr>
          <a:xfrm>
            <a:off x="50800" y="2546350"/>
            <a:ext cx="239871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Reading frame-2</a:t>
            </a:r>
            <a:endParaRPr/>
          </a:p>
        </p:txBody>
      </p:sp>
      <p:sp>
        <p:nvSpPr>
          <p:cNvPr id="345" name="Google Shape;345;p36"/>
          <p:cNvSpPr txBox="1"/>
          <p:nvPr/>
        </p:nvSpPr>
        <p:spPr>
          <a:xfrm>
            <a:off x="46037" y="3900487"/>
            <a:ext cx="239871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Reading frame-3</a:t>
            </a:r>
            <a:endParaRPr/>
          </a:p>
        </p:txBody>
      </p:sp>
      <p:sp>
        <p:nvSpPr>
          <p:cNvPr id="346" name="Google Shape;346;p36"/>
          <p:cNvSpPr txBox="1"/>
          <p:nvPr/>
        </p:nvSpPr>
        <p:spPr>
          <a:xfrm>
            <a:off x="146050" y="568325"/>
            <a:ext cx="8540750" cy="5540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00"/>
              <a:buFont typeface="Courier New"/>
              <a:buNone/>
            </a:pPr>
            <a:r>
              <a:rPr lang="en-US" sz="3000" b="1" i="0" u="none">
                <a:solidFill>
                  <a:srgbClr val="000000"/>
                </a:solidFill>
                <a:latin typeface="Courier New"/>
                <a:ea typeface="Courier New"/>
                <a:cs typeface="Courier New"/>
                <a:sym typeface="Courier New"/>
              </a:rPr>
              <a:t>5’CACGGUCGAUGAGGUUACAUAAC… 3’</a:t>
            </a:r>
            <a:endParaRPr/>
          </a:p>
        </p:txBody>
      </p:sp>
      <p:sp>
        <p:nvSpPr>
          <p:cNvPr id="347" name="Google Shape;347;p36"/>
          <p:cNvSpPr txBox="1"/>
          <p:nvPr/>
        </p:nvSpPr>
        <p:spPr>
          <a:xfrm>
            <a:off x="3065462" y="4510087"/>
            <a:ext cx="4814887" cy="5540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9900"/>
              </a:buClr>
              <a:buSzPts val="3000"/>
              <a:buFont typeface="Courier New"/>
              <a:buNone/>
            </a:pPr>
            <a:r>
              <a:rPr lang="en-US" sz="3000" b="1" i="0" u="none">
                <a:solidFill>
                  <a:srgbClr val="009900"/>
                </a:solidFill>
                <a:latin typeface="Courier New"/>
                <a:ea typeface="Courier New"/>
                <a:cs typeface="Courier New"/>
                <a:sym typeface="Courier New"/>
              </a:rPr>
              <a:t>Met Arg Leu His Thr…</a:t>
            </a:r>
            <a:endParaRPr/>
          </a:p>
        </p:txBody>
      </p:sp>
      <p:sp>
        <p:nvSpPr>
          <p:cNvPr id="348" name="Google Shape;348;p36"/>
          <p:cNvSpPr txBox="1"/>
          <p:nvPr/>
        </p:nvSpPr>
        <p:spPr>
          <a:xfrm>
            <a:off x="582612" y="1925637"/>
            <a:ext cx="3878262" cy="5540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9900"/>
              </a:buClr>
              <a:buSzPts val="3000"/>
              <a:buFont typeface="Courier New"/>
              <a:buNone/>
            </a:pPr>
            <a:r>
              <a:rPr lang="en-US" sz="3000" b="1" i="0" u="none">
                <a:solidFill>
                  <a:srgbClr val="009900"/>
                </a:solidFill>
                <a:latin typeface="Courier New"/>
                <a:ea typeface="Courier New"/>
                <a:cs typeface="Courier New"/>
                <a:sym typeface="Courier New"/>
              </a:rPr>
              <a:t>His Gly Arg STOP</a:t>
            </a:r>
            <a:endParaRPr/>
          </a:p>
        </p:txBody>
      </p:sp>
      <p:sp>
        <p:nvSpPr>
          <p:cNvPr id="349" name="Google Shape;349;p36"/>
          <p:cNvSpPr txBox="1"/>
          <p:nvPr/>
        </p:nvSpPr>
        <p:spPr>
          <a:xfrm>
            <a:off x="993775" y="3201987"/>
            <a:ext cx="6648450" cy="5540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9900"/>
              </a:buClr>
              <a:buSzPts val="3000"/>
              <a:buFont typeface="Courier New"/>
              <a:buNone/>
            </a:pPr>
            <a:r>
              <a:rPr lang="en-US" sz="3000" b="1" i="0" u="none">
                <a:solidFill>
                  <a:srgbClr val="009900"/>
                </a:solidFill>
                <a:latin typeface="Courier New"/>
                <a:ea typeface="Courier New"/>
                <a:cs typeface="Courier New"/>
                <a:sym typeface="Courier New"/>
              </a:rPr>
              <a:t>Thr Leu His Glu Val Thr STOP</a:t>
            </a:r>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37"/>
          <p:cNvSpPr txBox="1"/>
          <p:nvPr/>
        </p:nvSpPr>
        <p:spPr>
          <a:xfrm>
            <a:off x="296862" y="592137"/>
            <a:ext cx="8553450" cy="2227262"/>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Dr. Phillips returned with a sheet of paper. “Without computers, all I have been able to find so far is a partial sequence I believe is at the beginning of the HA gene.* I also have the start of the HA protein sequence. See if you can find the coding region while I look for more info.”</a:t>
            </a:r>
            <a:endParaRPr/>
          </a:p>
        </p:txBody>
      </p:sp>
      <p:sp>
        <p:nvSpPr>
          <p:cNvPr id="355" name="Google Shape;355;p37"/>
          <p:cNvSpPr txBox="1"/>
          <p:nvPr/>
        </p:nvSpPr>
        <p:spPr>
          <a:xfrm>
            <a:off x="400050" y="3544887"/>
            <a:ext cx="8577262" cy="8921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600"/>
              <a:buFont typeface="Courier New"/>
              <a:buNone/>
            </a:pPr>
            <a:r>
              <a:rPr lang="en-US" sz="2600" b="0" i="0" u="none">
                <a:solidFill>
                  <a:schemeClr val="dk1"/>
                </a:solidFill>
                <a:latin typeface="Courier New"/>
                <a:ea typeface="Courier New"/>
                <a:cs typeface="Courier New"/>
                <a:sym typeface="Courier New"/>
              </a:rPr>
              <a:t>3’CTTACATCGAGTTTCGTTACTATCAGAAGTACCAAT 5’</a:t>
            </a:r>
            <a:endParaRPr/>
          </a:p>
          <a:p>
            <a:pPr marL="0" marR="0" lvl="0" indent="0" algn="l" rtl="0">
              <a:lnSpc>
                <a:spcPct val="100000"/>
              </a:lnSpc>
              <a:spcBef>
                <a:spcPts val="0"/>
              </a:spcBef>
              <a:spcAft>
                <a:spcPts val="0"/>
              </a:spcAft>
              <a:buClr>
                <a:schemeClr val="dk1"/>
              </a:buClr>
              <a:buSzPts val="2600"/>
              <a:buFont typeface="Courier New"/>
              <a:buNone/>
            </a:pPr>
            <a:r>
              <a:rPr lang="en-US" sz="2600" b="0" i="0" u="none">
                <a:solidFill>
                  <a:schemeClr val="dk1"/>
                </a:solidFill>
                <a:latin typeface="Courier New"/>
                <a:ea typeface="Courier New"/>
                <a:cs typeface="Courier New"/>
                <a:sym typeface="Courier New"/>
              </a:rPr>
              <a:t>5’GAATGTAGCTCAAAGCAATGATAGTCTTCATGGTTA 3’</a:t>
            </a:r>
            <a:endParaRPr/>
          </a:p>
        </p:txBody>
      </p:sp>
      <p:sp>
        <p:nvSpPr>
          <p:cNvPr id="356" name="Google Shape;356;p37"/>
          <p:cNvSpPr txBox="1"/>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25</a:t>
            </a:fld>
            <a:endParaRPr/>
          </a:p>
        </p:txBody>
      </p:sp>
      <p:sp>
        <p:nvSpPr>
          <p:cNvPr id="357" name="Google Shape;357;p37"/>
          <p:cNvSpPr txBox="1"/>
          <p:nvPr/>
        </p:nvSpPr>
        <p:spPr>
          <a:xfrm>
            <a:off x="0" y="3170237"/>
            <a:ext cx="214312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DNA Sequence</a:t>
            </a:r>
            <a:endParaRPr/>
          </a:p>
        </p:txBody>
      </p:sp>
      <p:sp>
        <p:nvSpPr>
          <p:cNvPr id="358" name="Google Shape;358;p37"/>
          <p:cNvSpPr txBox="1"/>
          <p:nvPr/>
        </p:nvSpPr>
        <p:spPr>
          <a:xfrm>
            <a:off x="393700" y="5027612"/>
            <a:ext cx="8215312" cy="492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9900"/>
              </a:buClr>
              <a:buSzPts val="2600"/>
              <a:buFont typeface="Courier New"/>
              <a:buNone/>
            </a:pPr>
            <a:r>
              <a:rPr lang="en-US" sz="2600" b="0" i="0" u="none">
                <a:solidFill>
                  <a:srgbClr val="009900"/>
                </a:solidFill>
                <a:latin typeface="Courier New"/>
                <a:ea typeface="Courier New"/>
                <a:cs typeface="Courier New"/>
                <a:sym typeface="Courier New"/>
              </a:rPr>
              <a:t>Met Lys Thr Ile Ile Ala Leu Ser Tyr Ile…</a:t>
            </a:r>
            <a:endParaRPr/>
          </a:p>
        </p:txBody>
      </p:sp>
      <p:sp>
        <p:nvSpPr>
          <p:cNvPr id="359" name="Google Shape;359;p37"/>
          <p:cNvSpPr txBox="1"/>
          <p:nvPr/>
        </p:nvSpPr>
        <p:spPr>
          <a:xfrm>
            <a:off x="0" y="4672012"/>
            <a:ext cx="3509962" cy="460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HA amino acid sequence</a:t>
            </a:r>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p38"/>
          <p:cNvSpPr txBox="1"/>
          <p:nvPr/>
        </p:nvSpPr>
        <p:spPr>
          <a:xfrm>
            <a:off x="1225550" y="2511425"/>
            <a:ext cx="7720012" cy="8318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3’</a:t>
            </a:r>
            <a:r>
              <a:rPr lang="en-US" sz="2400" b="1" i="0" u="none">
                <a:solidFill>
                  <a:schemeClr val="dk1"/>
                </a:solidFill>
                <a:latin typeface="Courier New"/>
                <a:ea typeface="Courier New"/>
                <a:cs typeface="Courier New"/>
                <a:sym typeface="Courier New"/>
              </a:rPr>
              <a:t>CTTACATCGAGTTTCGTTACTATCAGAAGTACCAAT </a:t>
            </a:r>
            <a:r>
              <a:rPr lang="en-US" sz="2400" b="1" i="0" u="none">
                <a:solidFill>
                  <a:srgbClr val="000000"/>
                </a:solidFill>
                <a:latin typeface="Courier New"/>
                <a:ea typeface="Courier New"/>
                <a:cs typeface="Courier New"/>
                <a:sym typeface="Courier New"/>
              </a:rPr>
              <a:t>5’</a:t>
            </a:r>
            <a:endParaRPr/>
          </a:p>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5’</a:t>
            </a:r>
            <a:r>
              <a:rPr lang="en-US" sz="2400" b="1" i="0" u="none">
                <a:solidFill>
                  <a:schemeClr val="dk1"/>
                </a:solidFill>
                <a:latin typeface="Courier New"/>
                <a:ea typeface="Courier New"/>
                <a:cs typeface="Courier New"/>
                <a:sym typeface="Courier New"/>
              </a:rPr>
              <a:t>GAATGTAGCTCAAAGCAATGATAGTCTTCATGGTTA </a:t>
            </a:r>
            <a:r>
              <a:rPr lang="en-US" sz="2400" b="1" i="0" u="none">
                <a:solidFill>
                  <a:srgbClr val="000000"/>
                </a:solidFill>
                <a:latin typeface="Courier New"/>
                <a:ea typeface="Courier New"/>
                <a:cs typeface="Courier New"/>
                <a:sym typeface="Courier New"/>
              </a:rPr>
              <a:t>3’</a:t>
            </a:r>
            <a:endParaRPr/>
          </a:p>
        </p:txBody>
      </p:sp>
      <p:sp>
        <p:nvSpPr>
          <p:cNvPr id="365" name="Google Shape;365;p38"/>
          <p:cNvSpPr txBox="1"/>
          <p:nvPr/>
        </p:nvSpPr>
        <p:spPr>
          <a:xfrm>
            <a:off x="1201737" y="3997325"/>
            <a:ext cx="79422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3’CUUACAUCGAGUUUCGUUACUAUCAGAAGUACCAAU 5’</a:t>
            </a:r>
            <a:endParaRPr/>
          </a:p>
        </p:txBody>
      </p:sp>
      <p:sp>
        <p:nvSpPr>
          <p:cNvPr id="366" name="Google Shape;366;p38"/>
          <p:cNvSpPr txBox="1"/>
          <p:nvPr/>
        </p:nvSpPr>
        <p:spPr>
          <a:xfrm>
            <a:off x="1228725" y="1179512"/>
            <a:ext cx="775811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5’GAAUGUAGCUCAAAGCAAUGAUAGUCUUCAUGGUUA 3’</a:t>
            </a:r>
            <a:endParaRPr/>
          </a:p>
        </p:txBody>
      </p:sp>
      <p:sp>
        <p:nvSpPr>
          <p:cNvPr id="367" name="Google Shape;367;p38"/>
          <p:cNvSpPr txBox="1"/>
          <p:nvPr/>
        </p:nvSpPr>
        <p:spPr>
          <a:xfrm>
            <a:off x="327025" y="2686050"/>
            <a:ext cx="10318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DNA</a:t>
            </a:r>
            <a:endParaRPr/>
          </a:p>
        </p:txBody>
      </p:sp>
      <p:sp>
        <p:nvSpPr>
          <p:cNvPr id="368" name="Google Shape;368;p38"/>
          <p:cNvSpPr txBox="1"/>
          <p:nvPr/>
        </p:nvSpPr>
        <p:spPr>
          <a:xfrm>
            <a:off x="0" y="4003675"/>
            <a:ext cx="11080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RNA#2</a:t>
            </a:r>
            <a:endParaRPr/>
          </a:p>
        </p:txBody>
      </p:sp>
      <p:sp>
        <p:nvSpPr>
          <p:cNvPr id="369" name="Google Shape;369;p38"/>
          <p:cNvSpPr txBox="1"/>
          <p:nvPr/>
        </p:nvSpPr>
        <p:spPr>
          <a:xfrm>
            <a:off x="19050" y="1176337"/>
            <a:ext cx="11080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RNA#1</a:t>
            </a:r>
            <a:endParaRPr/>
          </a:p>
        </p:txBody>
      </p:sp>
      <p:cxnSp>
        <p:nvCxnSpPr>
          <p:cNvPr id="370" name="Google Shape;370;p38"/>
          <p:cNvCxnSpPr/>
          <p:nvPr/>
        </p:nvCxnSpPr>
        <p:spPr>
          <a:xfrm>
            <a:off x="4835525" y="3448050"/>
            <a:ext cx="0" cy="484187"/>
          </a:xfrm>
          <a:prstGeom prst="straightConnector1">
            <a:avLst/>
          </a:prstGeom>
          <a:noFill/>
          <a:ln w="57150" cap="flat" cmpd="sng">
            <a:solidFill>
              <a:schemeClr val="dk1"/>
            </a:solidFill>
            <a:prstDash val="solid"/>
            <a:miter lim="800000"/>
            <a:headEnd type="none" w="med" len="med"/>
            <a:tailEnd type="triangle" w="med" len="med"/>
          </a:ln>
        </p:spPr>
      </p:cxnSp>
      <p:cxnSp>
        <p:nvCxnSpPr>
          <p:cNvPr id="371" name="Google Shape;371;p38"/>
          <p:cNvCxnSpPr/>
          <p:nvPr/>
        </p:nvCxnSpPr>
        <p:spPr>
          <a:xfrm>
            <a:off x="3529012" y="1640900"/>
            <a:ext cx="0" cy="484187"/>
          </a:xfrm>
          <a:prstGeom prst="straightConnector1">
            <a:avLst/>
          </a:prstGeom>
          <a:noFill/>
          <a:ln w="57150" cap="flat" cmpd="sng">
            <a:solidFill>
              <a:schemeClr val="dk1"/>
            </a:solidFill>
            <a:prstDash val="solid"/>
            <a:round/>
            <a:headEnd type="none" w="med" len="med"/>
            <a:tailEnd type="triangle" w="med" len="med"/>
          </a:ln>
        </p:spPr>
      </p:cxnSp>
      <p:sp>
        <p:nvSpPr>
          <p:cNvPr id="372" name="Google Shape;372;p38"/>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26</a:t>
            </a:fld>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Google Shape;377;p39"/>
          <p:cNvSpPr txBox="1"/>
          <p:nvPr/>
        </p:nvSpPr>
        <p:spPr>
          <a:xfrm>
            <a:off x="1225550" y="2511425"/>
            <a:ext cx="7720012" cy="8318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3’</a:t>
            </a:r>
            <a:r>
              <a:rPr lang="en-US" sz="2400" b="1" i="0" u="none">
                <a:solidFill>
                  <a:schemeClr val="dk1"/>
                </a:solidFill>
                <a:latin typeface="Courier New"/>
                <a:ea typeface="Courier New"/>
                <a:cs typeface="Courier New"/>
                <a:sym typeface="Courier New"/>
              </a:rPr>
              <a:t>CTTACATCGAGTTTCGTTACTATCAGAAGTACCAAT </a:t>
            </a:r>
            <a:r>
              <a:rPr lang="en-US" sz="2400" b="1" i="0" u="none">
                <a:solidFill>
                  <a:srgbClr val="000000"/>
                </a:solidFill>
                <a:latin typeface="Courier New"/>
                <a:ea typeface="Courier New"/>
                <a:cs typeface="Courier New"/>
                <a:sym typeface="Courier New"/>
              </a:rPr>
              <a:t>5’</a:t>
            </a:r>
            <a:endParaRPr/>
          </a:p>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5’</a:t>
            </a:r>
            <a:r>
              <a:rPr lang="en-US" sz="2400" b="1" i="0" u="none">
                <a:solidFill>
                  <a:schemeClr val="dk1"/>
                </a:solidFill>
                <a:latin typeface="Courier New"/>
                <a:ea typeface="Courier New"/>
                <a:cs typeface="Courier New"/>
                <a:sym typeface="Courier New"/>
              </a:rPr>
              <a:t>GAATGTAGCTCAAAGCAATGATAGTCTTCATGGTTA </a:t>
            </a:r>
            <a:r>
              <a:rPr lang="en-US" sz="2400" b="1" i="0" u="none">
                <a:solidFill>
                  <a:srgbClr val="000000"/>
                </a:solidFill>
                <a:latin typeface="Courier New"/>
                <a:ea typeface="Courier New"/>
                <a:cs typeface="Courier New"/>
                <a:sym typeface="Courier New"/>
              </a:rPr>
              <a:t>3’</a:t>
            </a:r>
            <a:endParaRPr/>
          </a:p>
        </p:txBody>
      </p:sp>
      <p:sp>
        <p:nvSpPr>
          <p:cNvPr id="378" name="Google Shape;378;p39"/>
          <p:cNvSpPr txBox="1"/>
          <p:nvPr/>
        </p:nvSpPr>
        <p:spPr>
          <a:xfrm>
            <a:off x="1201737" y="3997325"/>
            <a:ext cx="79422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3’CUUACAUCGAGUUUCGUUACUAUCAGAAGUACCAAU 5’</a:t>
            </a:r>
            <a:endParaRPr/>
          </a:p>
        </p:txBody>
      </p:sp>
      <p:sp>
        <p:nvSpPr>
          <p:cNvPr id="379" name="Google Shape;379;p39"/>
          <p:cNvSpPr txBox="1"/>
          <p:nvPr/>
        </p:nvSpPr>
        <p:spPr>
          <a:xfrm>
            <a:off x="1228725" y="1179512"/>
            <a:ext cx="775811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5’GAAUGUAGCUCAAAGCAAUGAUAGUCUUCAUGGUUA 3’</a:t>
            </a:r>
            <a:endParaRPr/>
          </a:p>
        </p:txBody>
      </p:sp>
      <p:sp>
        <p:nvSpPr>
          <p:cNvPr id="380" name="Google Shape;380;p39"/>
          <p:cNvSpPr txBox="1"/>
          <p:nvPr/>
        </p:nvSpPr>
        <p:spPr>
          <a:xfrm>
            <a:off x="327025" y="2686050"/>
            <a:ext cx="10318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DNA</a:t>
            </a:r>
            <a:endParaRPr/>
          </a:p>
        </p:txBody>
      </p:sp>
      <p:sp>
        <p:nvSpPr>
          <p:cNvPr id="381" name="Google Shape;381;p39"/>
          <p:cNvSpPr txBox="1"/>
          <p:nvPr/>
        </p:nvSpPr>
        <p:spPr>
          <a:xfrm>
            <a:off x="0" y="4003675"/>
            <a:ext cx="11080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RNA#2</a:t>
            </a:r>
            <a:endParaRPr/>
          </a:p>
        </p:txBody>
      </p:sp>
      <p:sp>
        <p:nvSpPr>
          <p:cNvPr id="382" name="Google Shape;382;p39"/>
          <p:cNvSpPr txBox="1"/>
          <p:nvPr/>
        </p:nvSpPr>
        <p:spPr>
          <a:xfrm>
            <a:off x="19050" y="1176337"/>
            <a:ext cx="11080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RNA#1</a:t>
            </a:r>
            <a:endParaRPr/>
          </a:p>
        </p:txBody>
      </p:sp>
      <p:cxnSp>
        <p:nvCxnSpPr>
          <p:cNvPr id="383" name="Google Shape;383;p39"/>
          <p:cNvCxnSpPr/>
          <p:nvPr/>
        </p:nvCxnSpPr>
        <p:spPr>
          <a:xfrm>
            <a:off x="4835525" y="3448050"/>
            <a:ext cx="0" cy="484187"/>
          </a:xfrm>
          <a:prstGeom prst="straightConnector1">
            <a:avLst/>
          </a:prstGeom>
          <a:noFill/>
          <a:ln w="57150" cap="flat" cmpd="sng">
            <a:solidFill>
              <a:schemeClr val="dk1"/>
            </a:solidFill>
            <a:prstDash val="solid"/>
            <a:miter lim="800000"/>
            <a:headEnd type="none" w="med" len="med"/>
            <a:tailEnd type="triangle" w="med" len="med"/>
          </a:ln>
        </p:spPr>
      </p:cxnSp>
      <p:cxnSp>
        <p:nvCxnSpPr>
          <p:cNvPr id="384" name="Google Shape;384;p39"/>
          <p:cNvCxnSpPr/>
          <p:nvPr/>
        </p:nvCxnSpPr>
        <p:spPr>
          <a:xfrm>
            <a:off x="3529012" y="1640900"/>
            <a:ext cx="0" cy="484187"/>
          </a:xfrm>
          <a:prstGeom prst="straightConnector1">
            <a:avLst/>
          </a:prstGeom>
          <a:noFill/>
          <a:ln w="57150" cap="flat" cmpd="sng">
            <a:solidFill>
              <a:schemeClr val="dk1"/>
            </a:solidFill>
            <a:prstDash val="solid"/>
            <a:round/>
            <a:headEnd type="none" w="med" len="med"/>
            <a:tailEnd type="triangle" w="med" len="med"/>
          </a:ln>
        </p:spPr>
      </p:cxnSp>
      <p:sp>
        <p:nvSpPr>
          <p:cNvPr id="385" name="Google Shape;385;p39"/>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27</a:t>
            </a:fld>
            <a:endParaRPr/>
          </a:p>
        </p:txBody>
      </p:sp>
      <p:sp>
        <p:nvSpPr>
          <p:cNvPr id="386" name="Google Shape;386;p39"/>
          <p:cNvSpPr txBox="1"/>
          <p:nvPr/>
        </p:nvSpPr>
        <p:spPr>
          <a:xfrm>
            <a:off x="1247775" y="5678487"/>
            <a:ext cx="772001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5’UAACCAUGAAGACUAUCAUUGCUUUGAGCUACAUUC 3’</a:t>
            </a:r>
            <a:endParaRPr/>
          </a:p>
        </p:txBody>
      </p:sp>
      <p:sp>
        <p:nvSpPr>
          <p:cNvPr id="387" name="Google Shape;387;p39"/>
          <p:cNvSpPr/>
          <p:nvPr/>
        </p:nvSpPr>
        <p:spPr>
          <a:xfrm>
            <a:off x="4830762" y="4768850"/>
            <a:ext cx="511175" cy="822325"/>
          </a:xfrm>
          <a:prstGeom prst="curvedLeftArrow">
            <a:avLst>
              <a:gd name="adj1" fmla="val 14880"/>
              <a:gd name="adj2" fmla="val 19920"/>
              <a:gd name="adj3" fmla="val 5400"/>
            </a:avLst>
          </a:prstGeom>
          <a:solidFill>
            <a:schemeClr val="dk1"/>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388" name="Google Shape;388;p39"/>
          <p:cNvSpPr txBox="1"/>
          <p:nvPr/>
        </p:nvSpPr>
        <p:spPr>
          <a:xfrm>
            <a:off x="0" y="5673725"/>
            <a:ext cx="1108075" cy="460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RNA#2</a:t>
            </a:r>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92"/>
        <p:cNvGrpSpPr/>
        <p:nvPr/>
      </p:nvGrpSpPr>
      <p:grpSpPr>
        <a:xfrm>
          <a:off x="0" y="0"/>
          <a:ext cx="0" cy="0"/>
          <a:chOff x="0" y="0"/>
          <a:chExt cx="0" cy="0"/>
        </a:xfrm>
      </p:grpSpPr>
      <p:sp>
        <p:nvSpPr>
          <p:cNvPr id="393" name="Google Shape;393;p40"/>
          <p:cNvSpPr txBox="1"/>
          <p:nvPr/>
        </p:nvSpPr>
        <p:spPr>
          <a:xfrm>
            <a:off x="1223962" y="74612"/>
            <a:ext cx="79422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5’GAAUGUAGCUCAAAGCAAUGAUAGUCUUCAUGGUUA 3’</a:t>
            </a:r>
            <a:endParaRPr/>
          </a:p>
        </p:txBody>
      </p:sp>
      <p:sp>
        <p:nvSpPr>
          <p:cNvPr id="394" name="Google Shape;394;p40"/>
          <p:cNvSpPr txBox="1"/>
          <p:nvPr/>
        </p:nvSpPr>
        <p:spPr>
          <a:xfrm>
            <a:off x="1247775" y="3390900"/>
            <a:ext cx="7699375" cy="460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5’UAACCAUGAAGACUAUCAUUGCUUUGAGCUACAUUC 3’</a:t>
            </a:r>
            <a:endParaRPr/>
          </a:p>
        </p:txBody>
      </p:sp>
      <p:sp>
        <p:nvSpPr>
          <p:cNvPr id="395" name="Google Shape;395;p40"/>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28</a:t>
            </a:fld>
            <a:endParaRPr/>
          </a:p>
        </p:txBody>
      </p:sp>
      <p:sp>
        <p:nvSpPr>
          <p:cNvPr id="396" name="Google Shape;396;p40"/>
          <p:cNvSpPr txBox="1"/>
          <p:nvPr/>
        </p:nvSpPr>
        <p:spPr>
          <a:xfrm>
            <a:off x="0" y="74612"/>
            <a:ext cx="11080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RNA#1</a:t>
            </a:r>
            <a:endParaRPr/>
          </a:p>
        </p:txBody>
      </p:sp>
      <p:sp>
        <p:nvSpPr>
          <p:cNvPr id="397" name="Google Shape;397;p40"/>
          <p:cNvSpPr txBox="1"/>
          <p:nvPr/>
        </p:nvSpPr>
        <p:spPr>
          <a:xfrm>
            <a:off x="0" y="3384550"/>
            <a:ext cx="11080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RNA#2</a:t>
            </a:r>
            <a:endParaRPr/>
          </a:p>
        </p:txBody>
      </p:sp>
      <p:sp>
        <p:nvSpPr>
          <p:cNvPr id="398" name="Google Shape;398;p40"/>
          <p:cNvSpPr txBox="1"/>
          <p:nvPr/>
        </p:nvSpPr>
        <p:spPr>
          <a:xfrm>
            <a:off x="9525" y="584200"/>
            <a:ext cx="2030412"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frame-1</a:t>
            </a:r>
            <a:endParaRPr/>
          </a:p>
        </p:txBody>
      </p:sp>
      <p:sp>
        <p:nvSpPr>
          <p:cNvPr id="399" name="Google Shape;399;p40"/>
          <p:cNvSpPr txBox="1"/>
          <p:nvPr/>
        </p:nvSpPr>
        <p:spPr>
          <a:xfrm>
            <a:off x="0" y="1425575"/>
            <a:ext cx="2032000"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frame-2</a:t>
            </a:r>
            <a:endParaRPr/>
          </a:p>
        </p:txBody>
      </p:sp>
      <p:sp>
        <p:nvSpPr>
          <p:cNvPr id="400" name="Google Shape;400;p40"/>
          <p:cNvSpPr txBox="1"/>
          <p:nvPr/>
        </p:nvSpPr>
        <p:spPr>
          <a:xfrm>
            <a:off x="0" y="2289175"/>
            <a:ext cx="2028825"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frame-3</a:t>
            </a:r>
            <a:endParaRPr/>
          </a:p>
        </p:txBody>
      </p:sp>
      <p:sp>
        <p:nvSpPr>
          <p:cNvPr id="401" name="Google Shape;401;p40"/>
          <p:cNvSpPr txBox="1"/>
          <p:nvPr/>
        </p:nvSpPr>
        <p:spPr>
          <a:xfrm>
            <a:off x="9525" y="4008437"/>
            <a:ext cx="2030412"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frame-1</a:t>
            </a:r>
            <a:endParaRPr/>
          </a:p>
        </p:txBody>
      </p:sp>
      <p:sp>
        <p:nvSpPr>
          <p:cNvPr id="402" name="Google Shape;402;p40"/>
          <p:cNvSpPr txBox="1"/>
          <p:nvPr/>
        </p:nvSpPr>
        <p:spPr>
          <a:xfrm>
            <a:off x="0" y="4851400"/>
            <a:ext cx="2032000"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frame-2</a:t>
            </a:r>
            <a:endParaRPr/>
          </a:p>
        </p:txBody>
      </p:sp>
      <p:sp>
        <p:nvSpPr>
          <p:cNvPr id="403" name="Google Shape;403;p40"/>
          <p:cNvSpPr txBox="1"/>
          <p:nvPr/>
        </p:nvSpPr>
        <p:spPr>
          <a:xfrm>
            <a:off x="0" y="5713412"/>
            <a:ext cx="2028825"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frame-3</a:t>
            </a:r>
            <a:endParaRPr/>
          </a:p>
        </p:txBody>
      </p:sp>
      <p:sp>
        <p:nvSpPr>
          <p:cNvPr id="404" name="Google Shape;404;p40"/>
          <p:cNvSpPr txBox="1"/>
          <p:nvPr/>
        </p:nvSpPr>
        <p:spPr>
          <a:xfrm>
            <a:off x="146050" y="4225925"/>
            <a:ext cx="89185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UAA CCA UGA AGA CUA UCA UUG CUU UGA GCU ACA UUC </a:t>
            </a:r>
            <a:endParaRPr/>
          </a:p>
        </p:txBody>
      </p:sp>
      <p:sp>
        <p:nvSpPr>
          <p:cNvPr id="405" name="Google Shape;405;p40"/>
          <p:cNvSpPr txBox="1"/>
          <p:nvPr/>
        </p:nvSpPr>
        <p:spPr>
          <a:xfrm>
            <a:off x="152400" y="812800"/>
            <a:ext cx="88804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GAA UGU AGC UCA AAG CAA UGA UAG UCU UCA UGG UUA </a:t>
            </a:r>
            <a:endParaRPr/>
          </a:p>
        </p:txBody>
      </p:sp>
      <p:sp>
        <p:nvSpPr>
          <p:cNvPr id="406" name="Google Shape;406;p40"/>
          <p:cNvSpPr txBox="1"/>
          <p:nvPr/>
        </p:nvSpPr>
        <p:spPr>
          <a:xfrm>
            <a:off x="152400" y="1655762"/>
            <a:ext cx="9059862" cy="460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G AAU GUA GCU CAA AGC AAU GAU AGU CUU CAU GGU UA </a:t>
            </a:r>
            <a:endParaRPr/>
          </a:p>
        </p:txBody>
      </p:sp>
      <p:sp>
        <p:nvSpPr>
          <p:cNvPr id="407" name="Google Shape;407;p40"/>
          <p:cNvSpPr txBox="1"/>
          <p:nvPr/>
        </p:nvSpPr>
        <p:spPr>
          <a:xfrm>
            <a:off x="158750" y="2538412"/>
            <a:ext cx="90598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GA AUG UAG CUC AAA GCA AUG AUA GUC UUC AUG GUU A </a:t>
            </a:r>
            <a:endParaRPr/>
          </a:p>
        </p:txBody>
      </p:sp>
      <p:sp>
        <p:nvSpPr>
          <p:cNvPr id="408" name="Google Shape;408;p40"/>
          <p:cNvSpPr txBox="1"/>
          <p:nvPr/>
        </p:nvSpPr>
        <p:spPr>
          <a:xfrm>
            <a:off x="134937" y="5918200"/>
            <a:ext cx="90090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UA ACC AUG AAG ACU AUC AUU GCU UUG AGC UAC AUU C </a:t>
            </a:r>
            <a:endParaRPr/>
          </a:p>
        </p:txBody>
      </p:sp>
      <p:sp>
        <p:nvSpPr>
          <p:cNvPr id="409" name="Google Shape;409;p40"/>
          <p:cNvSpPr txBox="1"/>
          <p:nvPr/>
        </p:nvSpPr>
        <p:spPr>
          <a:xfrm>
            <a:off x="147637" y="5070475"/>
            <a:ext cx="89963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U AAC CAU GAA GAC UAU CAU UGC UUU GAG CUA CAU UC </a:t>
            </a:r>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13"/>
        <p:cNvGrpSpPr/>
        <p:nvPr/>
      </p:nvGrpSpPr>
      <p:grpSpPr>
        <a:xfrm>
          <a:off x="0" y="0"/>
          <a:ext cx="0" cy="0"/>
          <a:chOff x="0" y="0"/>
          <a:chExt cx="0" cy="0"/>
        </a:xfrm>
      </p:grpSpPr>
      <p:sp>
        <p:nvSpPr>
          <p:cNvPr id="414" name="Google Shape;414;p41"/>
          <p:cNvSpPr txBox="1"/>
          <p:nvPr/>
        </p:nvSpPr>
        <p:spPr>
          <a:xfrm>
            <a:off x="1223962" y="74612"/>
            <a:ext cx="79422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5’GAAUGUAGCUCAAAGCAAUGAUAGUCUUCAUGGUUA 3’</a:t>
            </a:r>
            <a:endParaRPr/>
          </a:p>
        </p:txBody>
      </p:sp>
      <p:sp>
        <p:nvSpPr>
          <p:cNvPr id="415" name="Google Shape;415;p41"/>
          <p:cNvSpPr txBox="1"/>
          <p:nvPr/>
        </p:nvSpPr>
        <p:spPr>
          <a:xfrm>
            <a:off x="1247775" y="3390900"/>
            <a:ext cx="7699375" cy="460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5’UAACCAUGAAGACUAUCAUUGCUUUGAGCUACAUUC 3’</a:t>
            </a:r>
            <a:endParaRPr/>
          </a:p>
        </p:txBody>
      </p:sp>
      <p:sp>
        <p:nvSpPr>
          <p:cNvPr id="416" name="Google Shape;416;p41"/>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29</a:t>
            </a:fld>
            <a:endParaRPr/>
          </a:p>
        </p:txBody>
      </p:sp>
      <p:sp>
        <p:nvSpPr>
          <p:cNvPr id="417" name="Google Shape;417;p41"/>
          <p:cNvSpPr txBox="1"/>
          <p:nvPr/>
        </p:nvSpPr>
        <p:spPr>
          <a:xfrm>
            <a:off x="0" y="74612"/>
            <a:ext cx="11080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RNA#1</a:t>
            </a:r>
            <a:endParaRPr/>
          </a:p>
        </p:txBody>
      </p:sp>
      <p:sp>
        <p:nvSpPr>
          <p:cNvPr id="418" name="Google Shape;418;p41"/>
          <p:cNvSpPr txBox="1"/>
          <p:nvPr/>
        </p:nvSpPr>
        <p:spPr>
          <a:xfrm>
            <a:off x="0" y="3384550"/>
            <a:ext cx="11080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RNA#2</a:t>
            </a:r>
            <a:endParaRPr/>
          </a:p>
        </p:txBody>
      </p:sp>
      <p:sp>
        <p:nvSpPr>
          <p:cNvPr id="419" name="Google Shape;419;p41"/>
          <p:cNvSpPr txBox="1"/>
          <p:nvPr/>
        </p:nvSpPr>
        <p:spPr>
          <a:xfrm>
            <a:off x="9525" y="584200"/>
            <a:ext cx="2030412"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frame-1</a:t>
            </a:r>
            <a:endParaRPr/>
          </a:p>
        </p:txBody>
      </p:sp>
      <p:sp>
        <p:nvSpPr>
          <p:cNvPr id="420" name="Google Shape;420;p41"/>
          <p:cNvSpPr txBox="1"/>
          <p:nvPr/>
        </p:nvSpPr>
        <p:spPr>
          <a:xfrm>
            <a:off x="0" y="1425575"/>
            <a:ext cx="2032000"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frame-2</a:t>
            </a:r>
            <a:endParaRPr/>
          </a:p>
        </p:txBody>
      </p:sp>
      <p:sp>
        <p:nvSpPr>
          <p:cNvPr id="421" name="Google Shape;421;p41"/>
          <p:cNvSpPr txBox="1"/>
          <p:nvPr/>
        </p:nvSpPr>
        <p:spPr>
          <a:xfrm>
            <a:off x="0" y="2289175"/>
            <a:ext cx="2028825"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frame-3</a:t>
            </a:r>
            <a:endParaRPr/>
          </a:p>
        </p:txBody>
      </p:sp>
      <p:sp>
        <p:nvSpPr>
          <p:cNvPr id="422" name="Google Shape;422;p41"/>
          <p:cNvSpPr txBox="1"/>
          <p:nvPr/>
        </p:nvSpPr>
        <p:spPr>
          <a:xfrm>
            <a:off x="9525" y="4008437"/>
            <a:ext cx="2030412"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frame-1</a:t>
            </a:r>
            <a:endParaRPr/>
          </a:p>
        </p:txBody>
      </p:sp>
      <p:sp>
        <p:nvSpPr>
          <p:cNvPr id="423" name="Google Shape;423;p41"/>
          <p:cNvSpPr txBox="1"/>
          <p:nvPr/>
        </p:nvSpPr>
        <p:spPr>
          <a:xfrm>
            <a:off x="0" y="4851400"/>
            <a:ext cx="2032000"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frame-2</a:t>
            </a:r>
            <a:endParaRPr/>
          </a:p>
        </p:txBody>
      </p:sp>
      <p:sp>
        <p:nvSpPr>
          <p:cNvPr id="424" name="Google Shape;424;p41"/>
          <p:cNvSpPr txBox="1"/>
          <p:nvPr/>
        </p:nvSpPr>
        <p:spPr>
          <a:xfrm>
            <a:off x="0" y="5713412"/>
            <a:ext cx="2028825"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frame-3</a:t>
            </a:r>
            <a:endParaRPr/>
          </a:p>
        </p:txBody>
      </p:sp>
      <p:sp>
        <p:nvSpPr>
          <p:cNvPr id="425" name="Google Shape;425;p41"/>
          <p:cNvSpPr txBox="1"/>
          <p:nvPr/>
        </p:nvSpPr>
        <p:spPr>
          <a:xfrm>
            <a:off x="146050" y="4225925"/>
            <a:ext cx="89185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UAA CCA UGA AGA CUA UCA UUG CUU UGA GCU ACA UUC </a:t>
            </a:r>
            <a:endParaRPr/>
          </a:p>
        </p:txBody>
      </p:sp>
      <p:sp>
        <p:nvSpPr>
          <p:cNvPr id="426" name="Google Shape;426;p41"/>
          <p:cNvSpPr txBox="1"/>
          <p:nvPr/>
        </p:nvSpPr>
        <p:spPr>
          <a:xfrm>
            <a:off x="152400" y="812800"/>
            <a:ext cx="88804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GAA UGU AGC UCA AAG CAA UGA UAG UCU UCA UGG UUA </a:t>
            </a:r>
            <a:endParaRPr/>
          </a:p>
        </p:txBody>
      </p:sp>
      <p:sp>
        <p:nvSpPr>
          <p:cNvPr id="427" name="Google Shape;427;p41"/>
          <p:cNvSpPr txBox="1"/>
          <p:nvPr/>
        </p:nvSpPr>
        <p:spPr>
          <a:xfrm>
            <a:off x="152400" y="1655762"/>
            <a:ext cx="9059862" cy="460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G AAU GUA GCU CAA AGC AAU GAU AGU CUU CAU GGU UA </a:t>
            </a:r>
            <a:endParaRPr/>
          </a:p>
        </p:txBody>
      </p:sp>
      <p:sp>
        <p:nvSpPr>
          <p:cNvPr id="428" name="Google Shape;428;p41"/>
          <p:cNvSpPr txBox="1"/>
          <p:nvPr/>
        </p:nvSpPr>
        <p:spPr>
          <a:xfrm>
            <a:off x="158750" y="2538412"/>
            <a:ext cx="90598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GA AUG UAG CUC AAA GCA AUG AUA GUC UUC AUG GUU A </a:t>
            </a:r>
            <a:endParaRPr/>
          </a:p>
        </p:txBody>
      </p:sp>
      <p:sp>
        <p:nvSpPr>
          <p:cNvPr id="429" name="Google Shape;429;p41"/>
          <p:cNvSpPr txBox="1"/>
          <p:nvPr/>
        </p:nvSpPr>
        <p:spPr>
          <a:xfrm>
            <a:off x="134937" y="5918200"/>
            <a:ext cx="90090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UA ACC AUG AAG ACU AUC AUU GCU UUG AGC UAC AUU C </a:t>
            </a:r>
            <a:endParaRPr/>
          </a:p>
        </p:txBody>
      </p:sp>
      <p:sp>
        <p:nvSpPr>
          <p:cNvPr id="430" name="Google Shape;430;p41"/>
          <p:cNvSpPr txBox="1"/>
          <p:nvPr/>
        </p:nvSpPr>
        <p:spPr>
          <a:xfrm>
            <a:off x="147637" y="5070475"/>
            <a:ext cx="89963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U AAC CAU GAA GAC UAU CAU UGC UUU GAG CUA CAU UC </a:t>
            </a:r>
            <a:endParaRPr/>
          </a:p>
        </p:txBody>
      </p:sp>
      <p:sp>
        <p:nvSpPr>
          <p:cNvPr id="431" name="Google Shape;431;p41"/>
          <p:cNvSpPr txBox="1"/>
          <p:nvPr/>
        </p:nvSpPr>
        <p:spPr>
          <a:xfrm>
            <a:off x="763587" y="2663825"/>
            <a:ext cx="608012" cy="280987"/>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432" name="Google Shape;432;p41"/>
          <p:cNvSpPr txBox="1"/>
          <p:nvPr/>
        </p:nvSpPr>
        <p:spPr>
          <a:xfrm>
            <a:off x="4433887" y="2659062"/>
            <a:ext cx="608012" cy="280987"/>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433" name="Google Shape;433;p41"/>
          <p:cNvSpPr txBox="1"/>
          <p:nvPr/>
        </p:nvSpPr>
        <p:spPr>
          <a:xfrm>
            <a:off x="7378700" y="2659062"/>
            <a:ext cx="606425" cy="280987"/>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434" name="Google Shape;434;p41"/>
          <p:cNvSpPr txBox="1"/>
          <p:nvPr/>
        </p:nvSpPr>
        <p:spPr>
          <a:xfrm>
            <a:off x="1477962" y="6040437"/>
            <a:ext cx="608012" cy="280987"/>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5"/>
          <p:cNvSpPr txBox="1"/>
          <p:nvPr/>
        </p:nvSpPr>
        <p:spPr>
          <a:xfrm>
            <a:off x="995362" y="787400"/>
            <a:ext cx="6918325" cy="17986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Times New Roman"/>
              <a:buNone/>
            </a:pPr>
            <a:r>
              <a:rPr lang="en-US" sz="3600" b="1" i="0" u="none" strike="noStrike" cap="none">
                <a:solidFill>
                  <a:srgbClr val="000000"/>
                </a:solidFill>
                <a:latin typeface="Times New Roman"/>
                <a:ea typeface="Times New Roman"/>
                <a:cs typeface="Times New Roman"/>
                <a:sym typeface="Times New Roman"/>
              </a:rPr>
              <a:t>Flu Fact Sheet</a:t>
            </a:r>
            <a:endParaRPr/>
          </a:p>
          <a:p>
            <a:pPr marL="0" marR="0" lvl="0" indent="0" algn="ctr" rtl="0">
              <a:lnSpc>
                <a:spcPct val="100000"/>
              </a:lnSpc>
              <a:spcBef>
                <a:spcPts val="0"/>
              </a:spcBef>
              <a:spcAft>
                <a:spcPts val="0"/>
              </a:spcAft>
              <a:buClr>
                <a:schemeClr val="dk1"/>
              </a:buClr>
              <a:buSzPts val="2800"/>
              <a:buFont typeface="Times New Roman"/>
              <a:buNone/>
            </a:pPr>
            <a:endParaRPr sz="2800" b="1" i="0" u="none" strike="noStrike" cap="none">
              <a:solidFill>
                <a:srgbClr val="00000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SzPts val="2400"/>
              <a:buFont typeface="Times New Roman"/>
              <a:buNone/>
            </a:pPr>
            <a:r>
              <a:rPr lang="en-US" sz="2400" b="1" i="0" u="none" strike="noStrike" cap="none">
                <a:solidFill>
                  <a:srgbClr val="000000"/>
                </a:solidFill>
                <a:latin typeface="Times New Roman"/>
                <a:ea typeface="Times New Roman"/>
                <a:cs typeface="Times New Roman"/>
                <a:sym typeface="Times New Roman"/>
              </a:rPr>
              <a:t>You may find the information in the handout on influenza useful as we go through this case study.</a:t>
            </a:r>
            <a:endParaRPr/>
          </a:p>
        </p:txBody>
      </p:sp>
      <p:sp>
        <p:nvSpPr>
          <p:cNvPr id="103" name="Google Shape;103;p15"/>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strike="noStrike" cap="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3</a:t>
            </a:fld>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42"/>
          <p:cNvSpPr txBox="1"/>
          <p:nvPr/>
        </p:nvSpPr>
        <p:spPr>
          <a:xfrm>
            <a:off x="1223962" y="74612"/>
            <a:ext cx="79422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5’GAAUGUAGCUCAAAGCAAUGAUAGUCUUCAUGGUUA 3’</a:t>
            </a:r>
            <a:endParaRPr/>
          </a:p>
        </p:txBody>
      </p:sp>
      <p:sp>
        <p:nvSpPr>
          <p:cNvPr id="440" name="Google Shape;440;p42"/>
          <p:cNvSpPr txBox="1"/>
          <p:nvPr/>
        </p:nvSpPr>
        <p:spPr>
          <a:xfrm>
            <a:off x="1247775" y="3390900"/>
            <a:ext cx="7699375" cy="460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5’UAACCAUGAAGACUAUCAUUGCUUUGAGCUACAUUC 3’</a:t>
            </a:r>
            <a:endParaRPr/>
          </a:p>
        </p:txBody>
      </p:sp>
      <p:sp>
        <p:nvSpPr>
          <p:cNvPr id="441" name="Google Shape;441;p42"/>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30</a:t>
            </a:fld>
            <a:endParaRPr/>
          </a:p>
        </p:txBody>
      </p:sp>
      <p:sp>
        <p:nvSpPr>
          <p:cNvPr id="442" name="Google Shape;442;p42"/>
          <p:cNvSpPr txBox="1"/>
          <p:nvPr/>
        </p:nvSpPr>
        <p:spPr>
          <a:xfrm>
            <a:off x="0" y="74612"/>
            <a:ext cx="11080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RNA#1</a:t>
            </a:r>
            <a:endParaRPr/>
          </a:p>
        </p:txBody>
      </p:sp>
      <p:sp>
        <p:nvSpPr>
          <p:cNvPr id="443" name="Google Shape;443;p42"/>
          <p:cNvSpPr txBox="1"/>
          <p:nvPr/>
        </p:nvSpPr>
        <p:spPr>
          <a:xfrm>
            <a:off x="0" y="3384550"/>
            <a:ext cx="11080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Courier New"/>
              <a:buNone/>
            </a:pPr>
            <a:r>
              <a:rPr lang="en-US" sz="2400" b="1" i="0" u="none">
                <a:solidFill>
                  <a:srgbClr val="000000"/>
                </a:solidFill>
                <a:latin typeface="Courier New"/>
                <a:ea typeface="Courier New"/>
                <a:cs typeface="Courier New"/>
                <a:sym typeface="Courier New"/>
              </a:rPr>
              <a:t>RNA#2</a:t>
            </a:r>
            <a:endParaRPr/>
          </a:p>
        </p:txBody>
      </p:sp>
      <p:sp>
        <p:nvSpPr>
          <p:cNvPr id="444" name="Google Shape;444;p42"/>
          <p:cNvSpPr txBox="1"/>
          <p:nvPr/>
        </p:nvSpPr>
        <p:spPr>
          <a:xfrm>
            <a:off x="9525" y="584200"/>
            <a:ext cx="2030412"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frame-1</a:t>
            </a:r>
            <a:endParaRPr/>
          </a:p>
        </p:txBody>
      </p:sp>
      <p:sp>
        <p:nvSpPr>
          <p:cNvPr id="445" name="Google Shape;445;p42"/>
          <p:cNvSpPr txBox="1"/>
          <p:nvPr/>
        </p:nvSpPr>
        <p:spPr>
          <a:xfrm>
            <a:off x="0" y="1425575"/>
            <a:ext cx="2032000"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frame-2</a:t>
            </a:r>
            <a:endParaRPr/>
          </a:p>
        </p:txBody>
      </p:sp>
      <p:sp>
        <p:nvSpPr>
          <p:cNvPr id="446" name="Google Shape;446;p42"/>
          <p:cNvSpPr txBox="1"/>
          <p:nvPr/>
        </p:nvSpPr>
        <p:spPr>
          <a:xfrm>
            <a:off x="0" y="2289175"/>
            <a:ext cx="2028825"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frame-3</a:t>
            </a:r>
            <a:endParaRPr/>
          </a:p>
        </p:txBody>
      </p:sp>
      <p:sp>
        <p:nvSpPr>
          <p:cNvPr id="447" name="Google Shape;447;p42"/>
          <p:cNvSpPr txBox="1"/>
          <p:nvPr/>
        </p:nvSpPr>
        <p:spPr>
          <a:xfrm>
            <a:off x="9525" y="4008437"/>
            <a:ext cx="2030412"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frame-1</a:t>
            </a:r>
            <a:endParaRPr/>
          </a:p>
        </p:txBody>
      </p:sp>
      <p:sp>
        <p:nvSpPr>
          <p:cNvPr id="448" name="Google Shape;448;p42"/>
          <p:cNvSpPr txBox="1"/>
          <p:nvPr/>
        </p:nvSpPr>
        <p:spPr>
          <a:xfrm>
            <a:off x="0" y="4851400"/>
            <a:ext cx="2032000"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frame-2</a:t>
            </a:r>
            <a:endParaRPr/>
          </a:p>
        </p:txBody>
      </p:sp>
      <p:sp>
        <p:nvSpPr>
          <p:cNvPr id="449" name="Google Shape;449;p42"/>
          <p:cNvSpPr txBox="1"/>
          <p:nvPr/>
        </p:nvSpPr>
        <p:spPr>
          <a:xfrm>
            <a:off x="0" y="5713412"/>
            <a:ext cx="2028825" cy="4000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a:solidFill>
                  <a:schemeClr val="dk1"/>
                </a:solidFill>
                <a:latin typeface="Times New Roman"/>
                <a:ea typeface="Times New Roman"/>
                <a:cs typeface="Times New Roman"/>
                <a:sym typeface="Times New Roman"/>
              </a:rPr>
              <a:t>Reading frame-3</a:t>
            </a:r>
            <a:endParaRPr/>
          </a:p>
        </p:txBody>
      </p:sp>
      <p:sp>
        <p:nvSpPr>
          <p:cNvPr id="450" name="Google Shape;450;p42"/>
          <p:cNvSpPr txBox="1"/>
          <p:nvPr/>
        </p:nvSpPr>
        <p:spPr>
          <a:xfrm>
            <a:off x="146050" y="4225925"/>
            <a:ext cx="89185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UAA CCA UGA AGA CUA UCA UUG CUU UGA GCU ACA UUC </a:t>
            </a:r>
            <a:endParaRPr/>
          </a:p>
        </p:txBody>
      </p:sp>
      <p:sp>
        <p:nvSpPr>
          <p:cNvPr id="451" name="Google Shape;451;p42"/>
          <p:cNvSpPr txBox="1"/>
          <p:nvPr/>
        </p:nvSpPr>
        <p:spPr>
          <a:xfrm>
            <a:off x="152400" y="812800"/>
            <a:ext cx="8880475"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GAA UGU AGC UCA AAG CAA UGA UAG UCU UCA UGG UUA </a:t>
            </a:r>
            <a:endParaRPr/>
          </a:p>
        </p:txBody>
      </p:sp>
      <p:sp>
        <p:nvSpPr>
          <p:cNvPr id="452" name="Google Shape;452;p42"/>
          <p:cNvSpPr txBox="1"/>
          <p:nvPr/>
        </p:nvSpPr>
        <p:spPr>
          <a:xfrm>
            <a:off x="152400" y="1655762"/>
            <a:ext cx="9059862" cy="460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G AAU GUA GCU CAA AGC AAU GAU AGU CUU CAU GGU UA </a:t>
            </a:r>
            <a:endParaRPr/>
          </a:p>
        </p:txBody>
      </p:sp>
      <p:sp>
        <p:nvSpPr>
          <p:cNvPr id="453" name="Google Shape;453;p42"/>
          <p:cNvSpPr txBox="1"/>
          <p:nvPr/>
        </p:nvSpPr>
        <p:spPr>
          <a:xfrm>
            <a:off x="158750" y="2538412"/>
            <a:ext cx="90598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GA AUG UAG CUC AAA GCA AUG AUA GUC UUC AUG GUU A </a:t>
            </a:r>
            <a:endParaRPr/>
          </a:p>
        </p:txBody>
      </p:sp>
      <p:sp>
        <p:nvSpPr>
          <p:cNvPr id="454" name="Google Shape;454;p42"/>
          <p:cNvSpPr txBox="1"/>
          <p:nvPr/>
        </p:nvSpPr>
        <p:spPr>
          <a:xfrm>
            <a:off x="134937" y="5918200"/>
            <a:ext cx="90090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UA ACC AUG AAG ACU AUC AUU GCU UUG AGC UAC AUU C </a:t>
            </a:r>
            <a:endParaRPr/>
          </a:p>
        </p:txBody>
      </p:sp>
      <p:sp>
        <p:nvSpPr>
          <p:cNvPr id="455" name="Google Shape;455;p42"/>
          <p:cNvSpPr txBox="1"/>
          <p:nvPr/>
        </p:nvSpPr>
        <p:spPr>
          <a:xfrm>
            <a:off x="147637" y="5070475"/>
            <a:ext cx="8996362"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400"/>
              <a:buFont typeface="Courier New"/>
              <a:buNone/>
            </a:pPr>
            <a:r>
              <a:rPr lang="en-US" sz="2400" b="1" i="0" u="none">
                <a:solidFill>
                  <a:srgbClr val="FF0000"/>
                </a:solidFill>
                <a:latin typeface="Courier New"/>
                <a:ea typeface="Courier New"/>
                <a:cs typeface="Courier New"/>
                <a:sym typeface="Courier New"/>
              </a:rPr>
              <a:t>U AAC CAU GAA GAC UAU CAU UGC UUU GAG CUA CAU UC </a:t>
            </a:r>
            <a:endParaRPr/>
          </a:p>
        </p:txBody>
      </p:sp>
      <p:sp>
        <p:nvSpPr>
          <p:cNvPr id="456" name="Google Shape;456;p42"/>
          <p:cNvSpPr txBox="1"/>
          <p:nvPr/>
        </p:nvSpPr>
        <p:spPr>
          <a:xfrm>
            <a:off x="1438275" y="6170612"/>
            <a:ext cx="7418387"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9900"/>
              </a:buClr>
              <a:buSzPts val="2400"/>
              <a:buFont typeface="Courier New"/>
              <a:buNone/>
            </a:pPr>
            <a:r>
              <a:rPr lang="en-US" sz="2400" b="1" i="0" u="none">
                <a:solidFill>
                  <a:srgbClr val="009900"/>
                </a:solidFill>
                <a:latin typeface="Courier New"/>
                <a:ea typeface="Courier New"/>
                <a:cs typeface="Courier New"/>
                <a:sym typeface="Courier New"/>
              </a:rPr>
              <a:t>Met Lys Thr Ile Ile Ala Leu Ser Tyr Ile  </a:t>
            </a:r>
            <a:endParaRPr/>
          </a:p>
        </p:txBody>
      </p:sp>
      <p:sp>
        <p:nvSpPr>
          <p:cNvPr id="457" name="Google Shape;457;p42"/>
          <p:cNvSpPr txBox="1"/>
          <p:nvPr/>
        </p:nvSpPr>
        <p:spPr>
          <a:xfrm>
            <a:off x="725487" y="2795587"/>
            <a:ext cx="8418512" cy="460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9900"/>
              </a:buClr>
              <a:buSzPts val="2400"/>
              <a:buFont typeface="Courier New"/>
              <a:buNone/>
            </a:pPr>
            <a:r>
              <a:rPr lang="en-US" sz="2400" b="1" i="0" u="none">
                <a:solidFill>
                  <a:srgbClr val="009900"/>
                </a:solidFill>
                <a:latin typeface="Courier New"/>
                <a:ea typeface="Courier New"/>
                <a:cs typeface="Courier New"/>
                <a:sym typeface="Courier New"/>
              </a:rPr>
              <a:t>Met STOP 		Met Ile Val Phe Met Val</a:t>
            </a:r>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61"/>
        <p:cNvGrpSpPr/>
        <p:nvPr/>
      </p:nvGrpSpPr>
      <p:grpSpPr>
        <a:xfrm>
          <a:off x="0" y="0"/>
          <a:ext cx="0" cy="0"/>
          <a:chOff x="0" y="0"/>
          <a:chExt cx="0" cy="0"/>
        </a:xfrm>
      </p:grpSpPr>
      <p:sp>
        <p:nvSpPr>
          <p:cNvPr id="462" name="Google Shape;462;p43"/>
          <p:cNvSpPr txBox="1"/>
          <p:nvPr/>
        </p:nvSpPr>
        <p:spPr>
          <a:xfrm>
            <a:off x="265112" y="665162"/>
            <a:ext cx="8666162" cy="3935412"/>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“Great! You found the start for the HA gene coding region. Here are HA genes data the team had collected for the flu strains that they were studying. We only have information on the start of the gene, but it might be enough.” </a:t>
            </a:r>
            <a:endParaRPr/>
          </a:p>
          <a:p>
            <a:pPr marL="0" marR="0" lvl="0" indent="0" algn="l" rtl="0">
              <a:lnSpc>
                <a:spcPct val="100000"/>
              </a:lnSpc>
              <a:spcBef>
                <a:spcPts val="0"/>
              </a:spcBef>
              <a:spcAft>
                <a:spcPts val="0"/>
              </a:spcAft>
              <a:buClr>
                <a:schemeClr val="dk1"/>
              </a:buClr>
              <a:buSzPts val="2800"/>
              <a:buFont typeface="Times New Roman"/>
              <a:buNone/>
            </a:pPr>
            <a:endParaRPr sz="2800" b="0" i="0" u="none">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The virus that the team has contracted probably had a mutation that results in a different but still functional version of the HA gene. See if one of the viruses the team was examining would fit this description.</a:t>
            </a:r>
            <a:endParaRPr/>
          </a:p>
        </p:txBody>
      </p:sp>
      <p:sp>
        <p:nvSpPr>
          <p:cNvPr id="463" name="Google Shape;463;p43"/>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31</a:t>
            </a:fld>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67"/>
        <p:cNvGrpSpPr/>
        <p:nvPr/>
      </p:nvGrpSpPr>
      <p:grpSpPr>
        <a:xfrm>
          <a:off x="0" y="0"/>
          <a:ext cx="0" cy="0"/>
          <a:chOff x="0" y="0"/>
          <a:chExt cx="0" cy="0"/>
        </a:xfrm>
      </p:grpSpPr>
      <p:sp>
        <p:nvSpPr>
          <p:cNvPr id="468" name="Google Shape;468;p44"/>
          <p:cNvSpPr txBox="1"/>
          <p:nvPr/>
        </p:nvSpPr>
        <p:spPr>
          <a:xfrm>
            <a:off x="0" y="317500"/>
            <a:ext cx="9144000" cy="94615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Typical HA RNA </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5’UAACCAUGAAGACUAUCAUUGCUUUGAGCUACAUUC 3’</a:t>
            </a:r>
            <a:endParaRPr/>
          </a:p>
        </p:txBody>
      </p:sp>
      <p:sp>
        <p:nvSpPr>
          <p:cNvPr id="469" name="Google Shape;469;p44"/>
          <p:cNvSpPr txBox="1"/>
          <p:nvPr/>
        </p:nvSpPr>
        <p:spPr>
          <a:xfrm>
            <a:off x="1330325" y="3944937"/>
            <a:ext cx="6435725" cy="2227262"/>
          </a:xfrm>
          <a:prstGeom prst="rect">
            <a:avLst/>
          </a:prstGeom>
          <a:noFill/>
          <a:ln>
            <a:noFill/>
          </a:ln>
        </p:spPr>
        <p:txBody>
          <a:bodyPr spcFirstLastPara="1" wrap="square" lIns="91425" tIns="45700" rIns="91425" bIns="45700" anchor="t" anchorCtr="0">
            <a:noAutofit/>
          </a:bodyPr>
          <a:lstStyle/>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There is no difference.</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One amino acid has been changed.</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Several amino acids have been changed.</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 protein is too short.</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 protein is too long.</a:t>
            </a:r>
            <a:endParaRPr/>
          </a:p>
        </p:txBody>
      </p:sp>
      <p:sp>
        <p:nvSpPr>
          <p:cNvPr id="470" name="Google Shape;470;p44"/>
          <p:cNvSpPr txBox="1"/>
          <p:nvPr/>
        </p:nvSpPr>
        <p:spPr>
          <a:xfrm>
            <a:off x="0" y="1516062"/>
            <a:ext cx="8905875" cy="9461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Strain #1 RNA</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5’UAACCAUGAGGACUAUCAUUGCUUUGAGCUACAUUC 3’</a:t>
            </a:r>
            <a:endParaRPr/>
          </a:p>
        </p:txBody>
      </p:sp>
      <p:sp>
        <p:nvSpPr>
          <p:cNvPr id="471" name="Google Shape;471;p44"/>
          <p:cNvSpPr txBox="1"/>
          <p:nvPr/>
        </p:nvSpPr>
        <p:spPr>
          <a:xfrm>
            <a:off x="0" y="2784475"/>
            <a:ext cx="8721725" cy="946150"/>
          </a:xfrm>
          <a:prstGeom prst="rect">
            <a:avLst/>
          </a:prstGeom>
          <a:noFill/>
          <a:ln>
            <a:noFill/>
          </a:ln>
        </p:spPr>
        <p:txBody>
          <a:bodyPr spcFirstLastPara="1" wrap="square" lIns="91425" tIns="45700" rIns="91425" bIns="45700" anchor="t" anchorCtr="0">
            <a:noAutofit/>
          </a:bodyPr>
          <a:lstStyle/>
          <a:p>
            <a:pPr marL="573087" marR="0" lvl="0" indent="-573087" algn="l" rtl="0">
              <a:lnSpc>
                <a:spcPct val="100000"/>
              </a:lnSpc>
              <a:spcBef>
                <a:spcPts val="0"/>
              </a:spcBef>
              <a:spcAft>
                <a:spcPts val="0"/>
              </a:spcAft>
              <a:buClr>
                <a:schemeClr val="dk2"/>
              </a:buClr>
              <a:buSzPts val="2800"/>
              <a:buFont typeface="Times New Roman"/>
              <a:buNone/>
            </a:pPr>
            <a:r>
              <a:rPr lang="en-US" sz="2800" b="1" i="0" u="none">
                <a:solidFill>
                  <a:schemeClr val="dk2"/>
                </a:solidFill>
                <a:latin typeface="Times New Roman"/>
                <a:ea typeface="Times New Roman"/>
                <a:cs typeface="Times New Roman"/>
                <a:sym typeface="Times New Roman"/>
              </a:rPr>
              <a:t>	CQ#5: How is the HA protein produced by the new flu virus different from a typical flu virus? </a:t>
            </a:r>
            <a:endParaRPr/>
          </a:p>
        </p:txBody>
      </p:sp>
      <p:sp>
        <p:nvSpPr>
          <p:cNvPr id="472" name="Google Shape;472;p44"/>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32</a:t>
            </a:fld>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76"/>
        <p:cNvGrpSpPr/>
        <p:nvPr/>
      </p:nvGrpSpPr>
      <p:grpSpPr>
        <a:xfrm>
          <a:off x="0" y="0"/>
          <a:ext cx="0" cy="0"/>
          <a:chOff x="0" y="0"/>
          <a:chExt cx="0" cy="0"/>
        </a:xfrm>
      </p:grpSpPr>
      <p:sp>
        <p:nvSpPr>
          <p:cNvPr id="477" name="Google Shape;477;p45"/>
          <p:cNvSpPr txBox="1"/>
          <p:nvPr/>
        </p:nvSpPr>
        <p:spPr>
          <a:xfrm>
            <a:off x="0" y="847725"/>
            <a:ext cx="8913812" cy="95567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Typical HA RNA </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t>
            </a:r>
            <a:r>
              <a:rPr lang="en-US" sz="2800" b="1" i="0" u="sng">
                <a:solidFill>
                  <a:schemeClr val="dk1"/>
                </a:solidFill>
                <a:latin typeface="Courier New"/>
                <a:ea typeface="Courier New"/>
                <a:cs typeface="Courier New"/>
                <a:sym typeface="Courier New"/>
              </a:rPr>
              <a:t>A</a:t>
            </a:r>
            <a:r>
              <a:rPr lang="en-US" sz="2800" b="1" i="0" u="none">
                <a:solidFill>
                  <a:schemeClr val="dk1"/>
                </a:solidFill>
                <a:latin typeface="Courier New"/>
                <a:ea typeface="Courier New"/>
                <a:cs typeface="Courier New"/>
                <a:sym typeface="Courier New"/>
              </a:rPr>
              <a:t>GACUAUCAUUGCUUUGAGCUACAUUC 3</a:t>
            </a:r>
            <a:endParaRPr/>
          </a:p>
        </p:txBody>
      </p:sp>
      <p:sp>
        <p:nvSpPr>
          <p:cNvPr id="478" name="Google Shape;478;p45"/>
          <p:cNvSpPr txBox="1"/>
          <p:nvPr/>
        </p:nvSpPr>
        <p:spPr>
          <a:xfrm>
            <a:off x="0" y="2074862"/>
            <a:ext cx="9018587" cy="95408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Strain #1 RNA</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t>
            </a:r>
            <a:r>
              <a:rPr lang="en-US" sz="2800" b="1" i="0" u="sng">
                <a:solidFill>
                  <a:schemeClr val="dk1"/>
                </a:solidFill>
                <a:latin typeface="Courier New"/>
                <a:ea typeface="Courier New"/>
                <a:cs typeface="Courier New"/>
                <a:sym typeface="Courier New"/>
              </a:rPr>
              <a:t>G</a:t>
            </a:r>
            <a:r>
              <a:rPr lang="en-US" sz="2800" b="1" i="0" u="none">
                <a:solidFill>
                  <a:schemeClr val="dk1"/>
                </a:solidFill>
                <a:latin typeface="Courier New"/>
                <a:ea typeface="Courier New"/>
                <a:cs typeface="Courier New"/>
                <a:sym typeface="Courier New"/>
              </a:rPr>
              <a:t>GACUAUCAUUGCUUUGAGCUACAUUC 3’</a:t>
            </a:r>
            <a:endParaRPr/>
          </a:p>
        </p:txBody>
      </p:sp>
      <p:grpSp>
        <p:nvGrpSpPr>
          <p:cNvPr id="479" name="Google Shape;479;p45"/>
          <p:cNvGrpSpPr/>
          <p:nvPr/>
        </p:nvGrpSpPr>
        <p:grpSpPr>
          <a:xfrm>
            <a:off x="1562100" y="1271587"/>
            <a:ext cx="6432550" cy="663575"/>
            <a:chOff x="1539530" y="4346785"/>
            <a:chExt cx="6431805" cy="663975"/>
          </a:xfrm>
        </p:grpSpPr>
        <p:grpSp>
          <p:nvGrpSpPr>
            <p:cNvPr id="480" name="Google Shape;480;p45"/>
            <p:cNvGrpSpPr/>
            <p:nvPr/>
          </p:nvGrpSpPr>
          <p:grpSpPr>
            <a:xfrm>
              <a:off x="1539530" y="4357218"/>
              <a:ext cx="3187700" cy="652635"/>
              <a:chOff x="2181" y="2584"/>
              <a:chExt cx="2008" cy="560"/>
            </a:xfrm>
          </p:grpSpPr>
          <p:cxnSp>
            <p:nvCxnSpPr>
              <p:cNvPr id="481" name="Google Shape;481;p45"/>
              <p:cNvCxnSpPr/>
              <p:nvPr/>
            </p:nvCxnSpPr>
            <p:spPr>
              <a:xfrm>
                <a:off x="2181" y="2588"/>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482" name="Google Shape;482;p45"/>
              <p:cNvCxnSpPr/>
              <p:nvPr/>
            </p:nvCxnSpPr>
            <p:spPr>
              <a:xfrm>
                <a:off x="25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483" name="Google Shape;483;p45"/>
              <p:cNvCxnSpPr/>
              <p:nvPr/>
            </p:nvCxnSpPr>
            <p:spPr>
              <a:xfrm>
                <a:off x="2998"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484" name="Google Shape;484;p45"/>
              <p:cNvCxnSpPr/>
              <p:nvPr/>
            </p:nvCxnSpPr>
            <p:spPr>
              <a:xfrm>
                <a:off x="33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485" name="Google Shape;485;p45"/>
              <p:cNvCxnSpPr/>
              <p:nvPr/>
            </p:nvCxnSpPr>
            <p:spPr>
              <a:xfrm>
                <a:off x="3798" y="2591"/>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486" name="Google Shape;486;p45"/>
              <p:cNvCxnSpPr/>
              <p:nvPr/>
            </p:nvCxnSpPr>
            <p:spPr>
              <a:xfrm>
                <a:off x="4189" y="2584"/>
                <a:ext cx="0" cy="553"/>
              </a:xfrm>
              <a:prstGeom prst="straightConnector1">
                <a:avLst/>
              </a:prstGeom>
              <a:noFill/>
              <a:ln w="28575" cap="flat" cmpd="sng">
                <a:solidFill>
                  <a:srgbClr val="FF0000"/>
                </a:solidFill>
                <a:prstDash val="solid"/>
                <a:miter lim="800000"/>
                <a:headEnd type="none" w="med" len="med"/>
                <a:tailEnd type="none" w="med" len="med"/>
              </a:ln>
            </p:spPr>
          </p:cxnSp>
        </p:grpSp>
        <p:cxnSp>
          <p:nvCxnSpPr>
            <p:cNvPr id="487" name="Google Shape;487;p45"/>
            <p:cNvCxnSpPr/>
            <p:nvPr/>
          </p:nvCxnSpPr>
          <p:spPr>
            <a:xfrm>
              <a:off x="5404347" y="4351447"/>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488" name="Google Shape;488;p45"/>
            <p:cNvCxnSpPr/>
            <p:nvPr/>
          </p:nvCxnSpPr>
          <p:spPr>
            <a:xfrm>
              <a:off x="6055222" y="434678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489" name="Google Shape;489;p45"/>
            <p:cNvCxnSpPr/>
            <p:nvPr/>
          </p:nvCxnSpPr>
          <p:spPr>
            <a:xfrm>
              <a:off x="6701335"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490" name="Google Shape;490;p45"/>
            <p:cNvCxnSpPr/>
            <p:nvPr/>
          </p:nvCxnSpPr>
          <p:spPr>
            <a:xfrm>
              <a:off x="7325222"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491" name="Google Shape;491;p45"/>
            <p:cNvCxnSpPr/>
            <p:nvPr/>
          </p:nvCxnSpPr>
          <p:spPr>
            <a:xfrm>
              <a:off x="7971335" y="4366283"/>
              <a:ext cx="0" cy="644477"/>
            </a:xfrm>
            <a:prstGeom prst="straightConnector1">
              <a:avLst/>
            </a:prstGeom>
            <a:noFill/>
            <a:ln w="28575" cap="flat" cmpd="sng">
              <a:solidFill>
                <a:srgbClr val="FF0000"/>
              </a:solidFill>
              <a:prstDash val="solid"/>
              <a:miter lim="800000"/>
              <a:headEnd type="none" w="med" len="med"/>
              <a:tailEnd type="none" w="med" len="med"/>
            </a:ln>
          </p:spPr>
        </p:cxnSp>
      </p:grpSp>
      <p:grpSp>
        <p:nvGrpSpPr>
          <p:cNvPr id="492" name="Google Shape;492;p45"/>
          <p:cNvGrpSpPr/>
          <p:nvPr/>
        </p:nvGrpSpPr>
        <p:grpSpPr>
          <a:xfrm>
            <a:off x="1562100" y="2471737"/>
            <a:ext cx="6432550" cy="663575"/>
            <a:chOff x="1539530" y="4346785"/>
            <a:chExt cx="6431805" cy="663975"/>
          </a:xfrm>
        </p:grpSpPr>
        <p:grpSp>
          <p:nvGrpSpPr>
            <p:cNvPr id="493" name="Google Shape;493;p45"/>
            <p:cNvGrpSpPr/>
            <p:nvPr/>
          </p:nvGrpSpPr>
          <p:grpSpPr>
            <a:xfrm>
              <a:off x="1539530" y="4357218"/>
              <a:ext cx="3187700" cy="652635"/>
              <a:chOff x="2181" y="2584"/>
              <a:chExt cx="2008" cy="560"/>
            </a:xfrm>
          </p:grpSpPr>
          <p:cxnSp>
            <p:nvCxnSpPr>
              <p:cNvPr id="494" name="Google Shape;494;p45"/>
              <p:cNvCxnSpPr/>
              <p:nvPr/>
            </p:nvCxnSpPr>
            <p:spPr>
              <a:xfrm>
                <a:off x="2181" y="2588"/>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495" name="Google Shape;495;p45"/>
              <p:cNvCxnSpPr/>
              <p:nvPr/>
            </p:nvCxnSpPr>
            <p:spPr>
              <a:xfrm>
                <a:off x="25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496" name="Google Shape;496;p45"/>
              <p:cNvCxnSpPr/>
              <p:nvPr/>
            </p:nvCxnSpPr>
            <p:spPr>
              <a:xfrm>
                <a:off x="2998"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497" name="Google Shape;497;p45"/>
              <p:cNvCxnSpPr/>
              <p:nvPr/>
            </p:nvCxnSpPr>
            <p:spPr>
              <a:xfrm>
                <a:off x="33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498" name="Google Shape;498;p45"/>
              <p:cNvCxnSpPr/>
              <p:nvPr/>
            </p:nvCxnSpPr>
            <p:spPr>
              <a:xfrm>
                <a:off x="3798" y="2591"/>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499" name="Google Shape;499;p45"/>
              <p:cNvCxnSpPr/>
              <p:nvPr/>
            </p:nvCxnSpPr>
            <p:spPr>
              <a:xfrm>
                <a:off x="4189" y="2584"/>
                <a:ext cx="0" cy="553"/>
              </a:xfrm>
              <a:prstGeom prst="straightConnector1">
                <a:avLst/>
              </a:prstGeom>
              <a:noFill/>
              <a:ln w="28575" cap="flat" cmpd="sng">
                <a:solidFill>
                  <a:srgbClr val="FF0000"/>
                </a:solidFill>
                <a:prstDash val="solid"/>
                <a:miter lim="800000"/>
                <a:headEnd type="none" w="med" len="med"/>
                <a:tailEnd type="none" w="med" len="med"/>
              </a:ln>
            </p:spPr>
          </p:cxnSp>
        </p:grpSp>
        <p:cxnSp>
          <p:nvCxnSpPr>
            <p:cNvPr id="500" name="Google Shape;500;p45"/>
            <p:cNvCxnSpPr/>
            <p:nvPr/>
          </p:nvCxnSpPr>
          <p:spPr>
            <a:xfrm>
              <a:off x="5404347" y="4351447"/>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01" name="Google Shape;501;p45"/>
            <p:cNvCxnSpPr/>
            <p:nvPr/>
          </p:nvCxnSpPr>
          <p:spPr>
            <a:xfrm>
              <a:off x="6055222" y="434678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02" name="Google Shape;502;p45"/>
            <p:cNvCxnSpPr/>
            <p:nvPr/>
          </p:nvCxnSpPr>
          <p:spPr>
            <a:xfrm>
              <a:off x="6701335"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03" name="Google Shape;503;p45"/>
            <p:cNvCxnSpPr/>
            <p:nvPr/>
          </p:nvCxnSpPr>
          <p:spPr>
            <a:xfrm>
              <a:off x="7325222"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04" name="Google Shape;504;p45"/>
            <p:cNvCxnSpPr/>
            <p:nvPr/>
          </p:nvCxnSpPr>
          <p:spPr>
            <a:xfrm>
              <a:off x="7971335" y="4366283"/>
              <a:ext cx="0" cy="644477"/>
            </a:xfrm>
            <a:prstGeom prst="straightConnector1">
              <a:avLst/>
            </a:prstGeom>
            <a:noFill/>
            <a:ln w="28575" cap="flat" cmpd="sng">
              <a:solidFill>
                <a:srgbClr val="FF0000"/>
              </a:solidFill>
              <a:prstDash val="solid"/>
              <a:miter lim="800000"/>
              <a:headEnd type="none" w="med" len="med"/>
              <a:tailEnd type="none" w="med" len="med"/>
            </a:ln>
          </p:spPr>
        </p:cxnSp>
      </p:grpSp>
      <p:sp>
        <p:nvSpPr>
          <p:cNvPr id="505" name="Google Shape;505;p45"/>
          <p:cNvSpPr txBox="1"/>
          <p:nvPr/>
        </p:nvSpPr>
        <p:spPr>
          <a:xfrm>
            <a:off x="2133600" y="1649412"/>
            <a:ext cx="830262" cy="52228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9973"/>
              </a:buClr>
              <a:buSzPts val="2800"/>
              <a:buFont typeface="Courier New"/>
              <a:buNone/>
            </a:pPr>
            <a:r>
              <a:rPr lang="en-US" sz="2800" b="1" i="0" u="none">
                <a:solidFill>
                  <a:srgbClr val="009973"/>
                </a:solidFill>
                <a:latin typeface="Courier New"/>
                <a:ea typeface="Courier New"/>
                <a:cs typeface="Courier New"/>
                <a:sym typeface="Courier New"/>
              </a:rPr>
              <a:t>Lys</a:t>
            </a:r>
            <a:endParaRPr/>
          </a:p>
        </p:txBody>
      </p:sp>
      <p:sp>
        <p:nvSpPr>
          <p:cNvPr id="506" name="Google Shape;506;p45"/>
          <p:cNvSpPr txBox="1"/>
          <p:nvPr/>
        </p:nvSpPr>
        <p:spPr>
          <a:xfrm>
            <a:off x="2125662" y="2984500"/>
            <a:ext cx="842962" cy="52228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800"/>
              <a:buFont typeface="Courier New"/>
              <a:buNone/>
            </a:pPr>
            <a:r>
              <a:rPr lang="en-US" sz="2800" b="1" i="0" u="none">
                <a:solidFill>
                  <a:srgbClr val="FF0000"/>
                </a:solidFill>
                <a:latin typeface="Courier New"/>
                <a:ea typeface="Courier New"/>
                <a:cs typeface="Courier New"/>
                <a:sym typeface="Courier New"/>
              </a:rPr>
              <a:t>Arg</a:t>
            </a:r>
            <a:endParaRPr/>
          </a:p>
        </p:txBody>
      </p:sp>
      <p:sp>
        <p:nvSpPr>
          <p:cNvPr id="507" name="Google Shape;507;p45"/>
          <p:cNvSpPr txBox="1"/>
          <p:nvPr/>
        </p:nvSpPr>
        <p:spPr>
          <a:xfrm>
            <a:off x="2459037" y="4433887"/>
            <a:ext cx="3992562" cy="95408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2800"/>
              <a:buFont typeface="Times New Roman"/>
              <a:buNone/>
            </a:pPr>
            <a:r>
              <a:rPr lang="en-US" sz="2800" b="1" i="0" u="none">
                <a:solidFill>
                  <a:schemeClr val="dk1"/>
                </a:solidFill>
                <a:latin typeface="Times New Roman"/>
                <a:ea typeface="Times New Roman"/>
                <a:cs typeface="Times New Roman"/>
                <a:sym typeface="Times New Roman"/>
              </a:rPr>
              <a:t>Mis-Sense (substitution) Mutation </a:t>
            </a:r>
            <a:endParaRPr/>
          </a:p>
        </p:txBody>
      </p:sp>
      <p:sp>
        <p:nvSpPr>
          <p:cNvPr id="508" name="Google Shape;508;p45"/>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33</a:t>
            </a:fld>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512"/>
        <p:cNvGrpSpPr/>
        <p:nvPr/>
      </p:nvGrpSpPr>
      <p:grpSpPr>
        <a:xfrm>
          <a:off x="0" y="0"/>
          <a:ext cx="0" cy="0"/>
          <a:chOff x="0" y="0"/>
          <a:chExt cx="0" cy="0"/>
        </a:xfrm>
      </p:grpSpPr>
      <p:sp>
        <p:nvSpPr>
          <p:cNvPr id="513" name="Google Shape;513;p46"/>
          <p:cNvSpPr txBox="1"/>
          <p:nvPr/>
        </p:nvSpPr>
        <p:spPr>
          <a:xfrm>
            <a:off x="177800" y="458787"/>
            <a:ext cx="8966200" cy="94615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Typical HA RNA </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5’UAACCAUGAAGACUAUCAUUGCUUUGAGCUACAUUC 3</a:t>
            </a:r>
            <a:endParaRPr/>
          </a:p>
        </p:txBody>
      </p:sp>
      <p:sp>
        <p:nvSpPr>
          <p:cNvPr id="514" name="Google Shape;514;p46"/>
          <p:cNvSpPr txBox="1"/>
          <p:nvPr/>
        </p:nvSpPr>
        <p:spPr>
          <a:xfrm>
            <a:off x="1165225" y="3944937"/>
            <a:ext cx="6435725" cy="2227262"/>
          </a:xfrm>
          <a:prstGeom prst="rect">
            <a:avLst/>
          </a:prstGeom>
          <a:noFill/>
          <a:ln>
            <a:noFill/>
          </a:ln>
        </p:spPr>
        <p:txBody>
          <a:bodyPr spcFirstLastPara="1" wrap="square" lIns="91425" tIns="45700" rIns="91425" bIns="45700" anchor="t" anchorCtr="0">
            <a:noAutofit/>
          </a:bodyPr>
          <a:lstStyle/>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There is no difference.</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One amino acid has been changed.</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Several amino acids have been changed.</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 protein is too short.</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 protein is too long.</a:t>
            </a:r>
            <a:endParaRPr/>
          </a:p>
        </p:txBody>
      </p:sp>
      <p:sp>
        <p:nvSpPr>
          <p:cNvPr id="515" name="Google Shape;515;p46"/>
          <p:cNvSpPr txBox="1"/>
          <p:nvPr/>
        </p:nvSpPr>
        <p:spPr>
          <a:xfrm>
            <a:off x="152400" y="1617662"/>
            <a:ext cx="8991600" cy="9461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Strain #2 RNA</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5’UAACCAUGAAGACUAUCAUUGCUUAGAGCUACAUUC 3’</a:t>
            </a:r>
            <a:endParaRPr/>
          </a:p>
        </p:txBody>
      </p:sp>
      <p:sp>
        <p:nvSpPr>
          <p:cNvPr id="516" name="Google Shape;516;p46"/>
          <p:cNvSpPr txBox="1"/>
          <p:nvPr/>
        </p:nvSpPr>
        <p:spPr>
          <a:xfrm>
            <a:off x="0" y="2797175"/>
            <a:ext cx="8920162" cy="946150"/>
          </a:xfrm>
          <a:prstGeom prst="rect">
            <a:avLst/>
          </a:prstGeom>
          <a:noFill/>
          <a:ln>
            <a:noFill/>
          </a:ln>
        </p:spPr>
        <p:txBody>
          <a:bodyPr spcFirstLastPara="1" wrap="square" lIns="91425" tIns="45700" rIns="91425" bIns="45700" anchor="t" anchorCtr="0">
            <a:noAutofit/>
          </a:bodyPr>
          <a:lstStyle/>
          <a:p>
            <a:pPr marL="573087" marR="0" lvl="0" indent="-573087" algn="l" rtl="0">
              <a:lnSpc>
                <a:spcPct val="100000"/>
              </a:lnSpc>
              <a:spcBef>
                <a:spcPts val="0"/>
              </a:spcBef>
              <a:spcAft>
                <a:spcPts val="0"/>
              </a:spcAft>
              <a:buClr>
                <a:schemeClr val="dk2"/>
              </a:buClr>
              <a:buSzPts val="2800"/>
              <a:buFont typeface="Times New Roman"/>
              <a:buNone/>
            </a:pPr>
            <a:r>
              <a:rPr lang="en-US" sz="2800" b="0" i="0" u="none">
                <a:solidFill>
                  <a:schemeClr val="dk2"/>
                </a:solidFill>
                <a:latin typeface="Times New Roman"/>
                <a:ea typeface="Times New Roman"/>
                <a:cs typeface="Times New Roman"/>
                <a:sym typeface="Times New Roman"/>
              </a:rPr>
              <a:t>	</a:t>
            </a:r>
            <a:r>
              <a:rPr lang="en-US" sz="2800" b="1" i="0" u="none">
                <a:solidFill>
                  <a:schemeClr val="dk2"/>
                </a:solidFill>
                <a:latin typeface="Times New Roman"/>
                <a:ea typeface="Times New Roman"/>
                <a:cs typeface="Times New Roman"/>
                <a:sym typeface="Times New Roman"/>
              </a:rPr>
              <a:t>CQ#6: How is the HA protein produced by the new flu virus different from a typical flu virus? </a:t>
            </a:r>
            <a:endParaRPr/>
          </a:p>
        </p:txBody>
      </p:sp>
      <p:sp>
        <p:nvSpPr>
          <p:cNvPr id="517" name="Google Shape;517;p46"/>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34</a:t>
            </a:fld>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Google Shape;522;p47"/>
          <p:cNvSpPr txBox="1"/>
          <p:nvPr/>
        </p:nvSpPr>
        <p:spPr>
          <a:xfrm>
            <a:off x="0" y="847725"/>
            <a:ext cx="8913812" cy="95567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Typical HA RNA </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5’UAACCAUGAAGACUAUCAUUGCUU</a:t>
            </a:r>
            <a:r>
              <a:rPr lang="en-US" sz="2800" b="1" i="0" u="sng">
                <a:solidFill>
                  <a:schemeClr val="dk1"/>
                </a:solidFill>
                <a:latin typeface="Courier New"/>
                <a:ea typeface="Courier New"/>
                <a:cs typeface="Courier New"/>
                <a:sym typeface="Courier New"/>
              </a:rPr>
              <a:t>U</a:t>
            </a:r>
            <a:r>
              <a:rPr lang="en-US" sz="2800" b="1" i="0" u="none">
                <a:solidFill>
                  <a:schemeClr val="dk1"/>
                </a:solidFill>
                <a:latin typeface="Courier New"/>
                <a:ea typeface="Courier New"/>
                <a:cs typeface="Courier New"/>
                <a:sym typeface="Courier New"/>
              </a:rPr>
              <a:t>GAGCUACAUUC 3</a:t>
            </a:r>
            <a:endParaRPr/>
          </a:p>
        </p:txBody>
      </p:sp>
      <p:sp>
        <p:nvSpPr>
          <p:cNvPr id="523" name="Google Shape;523;p47"/>
          <p:cNvSpPr txBox="1"/>
          <p:nvPr/>
        </p:nvSpPr>
        <p:spPr>
          <a:xfrm>
            <a:off x="0" y="2074862"/>
            <a:ext cx="9018587" cy="95408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Strain #2 RNA</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5’UAACCAUGAAGACUAUCAUUGCUU</a:t>
            </a:r>
            <a:r>
              <a:rPr lang="en-US" sz="2800" b="1" i="0" u="sng">
                <a:solidFill>
                  <a:schemeClr val="dk1"/>
                </a:solidFill>
                <a:latin typeface="Courier New"/>
                <a:ea typeface="Courier New"/>
                <a:cs typeface="Courier New"/>
                <a:sym typeface="Courier New"/>
              </a:rPr>
              <a:t>A</a:t>
            </a:r>
            <a:r>
              <a:rPr lang="en-US" sz="2800" b="1" i="0" u="none">
                <a:solidFill>
                  <a:schemeClr val="dk1"/>
                </a:solidFill>
                <a:latin typeface="Courier New"/>
                <a:ea typeface="Courier New"/>
                <a:cs typeface="Courier New"/>
                <a:sym typeface="Courier New"/>
              </a:rPr>
              <a:t>GAGCUACAUUC 3’</a:t>
            </a:r>
            <a:endParaRPr/>
          </a:p>
        </p:txBody>
      </p:sp>
      <p:grpSp>
        <p:nvGrpSpPr>
          <p:cNvPr id="524" name="Google Shape;524;p47"/>
          <p:cNvGrpSpPr/>
          <p:nvPr/>
        </p:nvGrpSpPr>
        <p:grpSpPr>
          <a:xfrm>
            <a:off x="1562100" y="1271587"/>
            <a:ext cx="6432550" cy="663575"/>
            <a:chOff x="1539530" y="4346785"/>
            <a:chExt cx="6431805" cy="663975"/>
          </a:xfrm>
        </p:grpSpPr>
        <p:grpSp>
          <p:nvGrpSpPr>
            <p:cNvPr id="525" name="Google Shape;525;p47"/>
            <p:cNvGrpSpPr/>
            <p:nvPr/>
          </p:nvGrpSpPr>
          <p:grpSpPr>
            <a:xfrm>
              <a:off x="1539530" y="4357218"/>
              <a:ext cx="3187700" cy="652635"/>
              <a:chOff x="2181" y="2584"/>
              <a:chExt cx="2008" cy="560"/>
            </a:xfrm>
          </p:grpSpPr>
          <p:cxnSp>
            <p:nvCxnSpPr>
              <p:cNvPr id="526" name="Google Shape;526;p47"/>
              <p:cNvCxnSpPr/>
              <p:nvPr/>
            </p:nvCxnSpPr>
            <p:spPr>
              <a:xfrm>
                <a:off x="2181" y="2588"/>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27" name="Google Shape;527;p47"/>
              <p:cNvCxnSpPr/>
              <p:nvPr/>
            </p:nvCxnSpPr>
            <p:spPr>
              <a:xfrm>
                <a:off x="25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28" name="Google Shape;528;p47"/>
              <p:cNvCxnSpPr/>
              <p:nvPr/>
            </p:nvCxnSpPr>
            <p:spPr>
              <a:xfrm>
                <a:off x="2998"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29" name="Google Shape;529;p47"/>
              <p:cNvCxnSpPr/>
              <p:nvPr/>
            </p:nvCxnSpPr>
            <p:spPr>
              <a:xfrm>
                <a:off x="33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30" name="Google Shape;530;p47"/>
              <p:cNvCxnSpPr/>
              <p:nvPr/>
            </p:nvCxnSpPr>
            <p:spPr>
              <a:xfrm>
                <a:off x="3798" y="2591"/>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31" name="Google Shape;531;p47"/>
              <p:cNvCxnSpPr/>
              <p:nvPr/>
            </p:nvCxnSpPr>
            <p:spPr>
              <a:xfrm>
                <a:off x="4189" y="2584"/>
                <a:ext cx="0" cy="553"/>
              </a:xfrm>
              <a:prstGeom prst="straightConnector1">
                <a:avLst/>
              </a:prstGeom>
              <a:noFill/>
              <a:ln w="28575" cap="flat" cmpd="sng">
                <a:solidFill>
                  <a:srgbClr val="FF0000"/>
                </a:solidFill>
                <a:prstDash val="solid"/>
                <a:miter lim="800000"/>
                <a:headEnd type="none" w="med" len="med"/>
                <a:tailEnd type="none" w="med" len="med"/>
              </a:ln>
            </p:spPr>
          </p:cxnSp>
        </p:grpSp>
        <p:cxnSp>
          <p:nvCxnSpPr>
            <p:cNvPr id="532" name="Google Shape;532;p47"/>
            <p:cNvCxnSpPr/>
            <p:nvPr/>
          </p:nvCxnSpPr>
          <p:spPr>
            <a:xfrm>
              <a:off x="5404347" y="4351447"/>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33" name="Google Shape;533;p47"/>
            <p:cNvCxnSpPr/>
            <p:nvPr/>
          </p:nvCxnSpPr>
          <p:spPr>
            <a:xfrm>
              <a:off x="6055222" y="434678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34" name="Google Shape;534;p47"/>
            <p:cNvCxnSpPr/>
            <p:nvPr/>
          </p:nvCxnSpPr>
          <p:spPr>
            <a:xfrm>
              <a:off x="6701335"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35" name="Google Shape;535;p47"/>
            <p:cNvCxnSpPr/>
            <p:nvPr/>
          </p:nvCxnSpPr>
          <p:spPr>
            <a:xfrm>
              <a:off x="7325222"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36" name="Google Shape;536;p47"/>
            <p:cNvCxnSpPr/>
            <p:nvPr/>
          </p:nvCxnSpPr>
          <p:spPr>
            <a:xfrm>
              <a:off x="7971335" y="4366283"/>
              <a:ext cx="0" cy="644477"/>
            </a:xfrm>
            <a:prstGeom prst="straightConnector1">
              <a:avLst/>
            </a:prstGeom>
            <a:noFill/>
            <a:ln w="28575" cap="flat" cmpd="sng">
              <a:solidFill>
                <a:srgbClr val="FF0000"/>
              </a:solidFill>
              <a:prstDash val="solid"/>
              <a:miter lim="800000"/>
              <a:headEnd type="none" w="med" len="med"/>
              <a:tailEnd type="none" w="med" len="med"/>
            </a:ln>
          </p:spPr>
        </p:cxnSp>
      </p:grpSp>
      <p:grpSp>
        <p:nvGrpSpPr>
          <p:cNvPr id="537" name="Google Shape;537;p47"/>
          <p:cNvGrpSpPr/>
          <p:nvPr/>
        </p:nvGrpSpPr>
        <p:grpSpPr>
          <a:xfrm>
            <a:off x="1562100" y="2471737"/>
            <a:ext cx="6432550" cy="663575"/>
            <a:chOff x="1539530" y="4346785"/>
            <a:chExt cx="6431805" cy="663975"/>
          </a:xfrm>
        </p:grpSpPr>
        <p:grpSp>
          <p:nvGrpSpPr>
            <p:cNvPr id="538" name="Google Shape;538;p47"/>
            <p:cNvGrpSpPr/>
            <p:nvPr/>
          </p:nvGrpSpPr>
          <p:grpSpPr>
            <a:xfrm>
              <a:off x="1539530" y="4357218"/>
              <a:ext cx="3187700" cy="652635"/>
              <a:chOff x="2181" y="2584"/>
              <a:chExt cx="2008" cy="560"/>
            </a:xfrm>
          </p:grpSpPr>
          <p:cxnSp>
            <p:nvCxnSpPr>
              <p:cNvPr id="539" name="Google Shape;539;p47"/>
              <p:cNvCxnSpPr/>
              <p:nvPr/>
            </p:nvCxnSpPr>
            <p:spPr>
              <a:xfrm>
                <a:off x="2181" y="2588"/>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40" name="Google Shape;540;p47"/>
              <p:cNvCxnSpPr/>
              <p:nvPr/>
            </p:nvCxnSpPr>
            <p:spPr>
              <a:xfrm>
                <a:off x="25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41" name="Google Shape;541;p47"/>
              <p:cNvCxnSpPr/>
              <p:nvPr/>
            </p:nvCxnSpPr>
            <p:spPr>
              <a:xfrm>
                <a:off x="2998"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42" name="Google Shape;542;p47"/>
              <p:cNvCxnSpPr/>
              <p:nvPr/>
            </p:nvCxnSpPr>
            <p:spPr>
              <a:xfrm>
                <a:off x="33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43" name="Google Shape;543;p47"/>
              <p:cNvCxnSpPr/>
              <p:nvPr/>
            </p:nvCxnSpPr>
            <p:spPr>
              <a:xfrm>
                <a:off x="3798" y="2591"/>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44" name="Google Shape;544;p47"/>
              <p:cNvCxnSpPr/>
              <p:nvPr/>
            </p:nvCxnSpPr>
            <p:spPr>
              <a:xfrm>
                <a:off x="4189" y="2584"/>
                <a:ext cx="0" cy="553"/>
              </a:xfrm>
              <a:prstGeom prst="straightConnector1">
                <a:avLst/>
              </a:prstGeom>
              <a:noFill/>
              <a:ln w="28575" cap="flat" cmpd="sng">
                <a:solidFill>
                  <a:srgbClr val="FF0000"/>
                </a:solidFill>
                <a:prstDash val="solid"/>
                <a:miter lim="800000"/>
                <a:headEnd type="none" w="med" len="med"/>
                <a:tailEnd type="none" w="med" len="med"/>
              </a:ln>
            </p:spPr>
          </p:cxnSp>
        </p:grpSp>
        <p:cxnSp>
          <p:nvCxnSpPr>
            <p:cNvPr id="545" name="Google Shape;545;p47"/>
            <p:cNvCxnSpPr/>
            <p:nvPr/>
          </p:nvCxnSpPr>
          <p:spPr>
            <a:xfrm>
              <a:off x="5404347" y="4351447"/>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46" name="Google Shape;546;p47"/>
            <p:cNvCxnSpPr/>
            <p:nvPr/>
          </p:nvCxnSpPr>
          <p:spPr>
            <a:xfrm>
              <a:off x="6055222" y="434678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47" name="Google Shape;547;p47"/>
            <p:cNvCxnSpPr/>
            <p:nvPr/>
          </p:nvCxnSpPr>
          <p:spPr>
            <a:xfrm>
              <a:off x="6701335"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48" name="Google Shape;548;p47"/>
            <p:cNvCxnSpPr/>
            <p:nvPr/>
          </p:nvCxnSpPr>
          <p:spPr>
            <a:xfrm>
              <a:off x="7325222"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49" name="Google Shape;549;p47"/>
            <p:cNvCxnSpPr/>
            <p:nvPr/>
          </p:nvCxnSpPr>
          <p:spPr>
            <a:xfrm>
              <a:off x="7971335" y="4366283"/>
              <a:ext cx="0" cy="644477"/>
            </a:xfrm>
            <a:prstGeom prst="straightConnector1">
              <a:avLst/>
            </a:prstGeom>
            <a:noFill/>
            <a:ln w="28575" cap="flat" cmpd="sng">
              <a:solidFill>
                <a:srgbClr val="FF0000"/>
              </a:solidFill>
              <a:prstDash val="solid"/>
              <a:miter lim="800000"/>
              <a:headEnd type="none" w="med" len="med"/>
              <a:tailEnd type="none" w="med" len="med"/>
            </a:ln>
          </p:spPr>
        </p:cxnSp>
      </p:grpSp>
      <p:sp>
        <p:nvSpPr>
          <p:cNvPr id="550" name="Google Shape;550;p47"/>
          <p:cNvSpPr txBox="1"/>
          <p:nvPr/>
        </p:nvSpPr>
        <p:spPr>
          <a:xfrm>
            <a:off x="5337175" y="1601787"/>
            <a:ext cx="831850" cy="5238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9973"/>
              </a:buClr>
              <a:buSzPts val="2800"/>
              <a:buFont typeface="Courier New"/>
              <a:buNone/>
            </a:pPr>
            <a:r>
              <a:rPr lang="en-US" sz="2800" b="1" i="0" u="none">
                <a:solidFill>
                  <a:srgbClr val="009973"/>
                </a:solidFill>
                <a:latin typeface="Courier New"/>
                <a:ea typeface="Courier New"/>
                <a:cs typeface="Courier New"/>
                <a:sym typeface="Courier New"/>
              </a:rPr>
              <a:t>Leu</a:t>
            </a:r>
            <a:endParaRPr/>
          </a:p>
        </p:txBody>
      </p:sp>
      <p:sp>
        <p:nvSpPr>
          <p:cNvPr id="551" name="Google Shape;551;p47"/>
          <p:cNvSpPr txBox="1"/>
          <p:nvPr/>
        </p:nvSpPr>
        <p:spPr>
          <a:xfrm>
            <a:off x="5259387" y="2960687"/>
            <a:ext cx="1046162" cy="5238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800"/>
              <a:buFont typeface="Courier New"/>
              <a:buNone/>
            </a:pPr>
            <a:r>
              <a:rPr lang="en-US" sz="2800" b="1" i="0" u="none">
                <a:solidFill>
                  <a:srgbClr val="FF0000"/>
                </a:solidFill>
                <a:latin typeface="Courier New"/>
                <a:ea typeface="Courier New"/>
                <a:cs typeface="Courier New"/>
                <a:sym typeface="Courier New"/>
              </a:rPr>
              <a:t>Stop</a:t>
            </a:r>
            <a:endParaRPr/>
          </a:p>
        </p:txBody>
      </p:sp>
      <p:sp>
        <p:nvSpPr>
          <p:cNvPr id="552" name="Google Shape;552;p47"/>
          <p:cNvSpPr txBox="1"/>
          <p:nvPr/>
        </p:nvSpPr>
        <p:spPr>
          <a:xfrm>
            <a:off x="2459037" y="4433887"/>
            <a:ext cx="3992562" cy="95408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2800"/>
              <a:buFont typeface="Times New Roman"/>
              <a:buNone/>
            </a:pPr>
            <a:r>
              <a:rPr lang="en-US" sz="2800" b="1" i="0" u="none">
                <a:solidFill>
                  <a:schemeClr val="dk1"/>
                </a:solidFill>
                <a:latin typeface="Times New Roman"/>
                <a:ea typeface="Times New Roman"/>
                <a:cs typeface="Times New Roman"/>
                <a:sym typeface="Times New Roman"/>
              </a:rPr>
              <a:t>Non-Sense Mutation  (truncation)</a:t>
            </a:r>
            <a:endParaRPr/>
          </a:p>
        </p:txBody>
      </p:sp>
      <p:sp>
        <p:nvSpPr>
          <p:cNvPr id="553" name="Google Shape;553;p47"/>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35</a:t>
            </a:fld>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57"/>
        <p:cNvGrpSpPr/>
        <p:nvPr/>
      </p:nvGrpSpPr>
      <p:grpSpPr>
        <a:xfrm>
          <a:off x="0" y="0"/>
          <a:ext cx="0" cy="0"/>
          <a:chOff x="0" y="0"/>
          <a:chExt cx="0" cy="0"/>
        </a:xfrm>
      </p:grpSpPr>
      <p:sp>
        <p:nvSpPr>
          <p:cNvPr id="558" name="Google Shape;558;p48"/>
          <p:cNvSpPr txBox="1"/>
          <p:nvPr/>
        </p:nvSpPr>
        <p:spPr>
          <a:xfrm>
            <a:off x="152400" y="623887"/>
            <a:ext cx="8761412" cy="94615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Typical HA RNA </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5’UAACCAUGAAGACUAUCAUUGCUUUGAGCUACAUUC 3</a:t>
            </a:r>
            <a:endParaRPr/>
          </a:p>
        </p:txBody>
      </p:sp>
      <p:sp>
        <p:nvSpPr>
          <p:cNvPr id="559" name="Google Shape;559;p48"/>
          <p:cNvSpPr txBox="1"/>
          <p:nvPr/>
        </p:nvSpPr>
        <p:spPr>
          <a:xfrm>
            <a:off x="1254125" y="4008437"/>
            <a:ext cx="6435725" cy="2227262"/>
          </a:xfrm>
          <a:prstGeom prst="rect">
            <a:avLst/>
          </a:prstGeom>
          <a:noFill/>
          <a:ln>
            <a:noFill/>
          </a:ln>
        </p:spPr>
        <p:txBody>
          <a:bodyPr spcFirstLastPara="1" wrap="square" lIns="91425" tIns="45700" rIns="91425" bIns="45700" anchor="t" anchorCtr="0">
            <a:noAutofit/>
          </a:bodyPr>
          <a:lstStyle/>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There is no difference.</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One amino acid has been changed.</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Several amino acids have been changed.</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 protein is too short.</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 protein is too long.</a:t>
            </a:r>
            <a:endParaRPr/>
          </a:p>
        </p:txBody>
      </p:sp>
      <p:sp>
        <p:nvSpPr>
          <p:cNvPr id="560" name="Google Shape;560;p48"/>
          <p:cNvSpPr txBox="1"/>
          <p:nvPr/>
        </p:nvSpPr>
        <p:spPr>
          <a:xfrm>
            <a:off x="152400" y="1770062"/>
            <a:ext cx="8991600" cy="9461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Strain #3 RNA</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5’UAACCAUGAAGACCAUCAUUGCUUUGAGCUACAUUC 3’</a:t>
            </a:r>
            <a:endParaRPr/>
          </a:p>
        </p:txBody>
      </p:sp>
      <p:sp>
        <p:nvSpPr>
          <p:cNvPr id="561" name="Google Shape;561;p48"/>
          <p:cNvSpPr txBox="1"/>
          <p:nvPr/>
        </p:nvSpPr>
        <p:spPr>
          <a:xfrm>
            <a:off x="0" y="2911475"/>
            <a:ext cx="8640762" cy="946150"/>
          </a:xfrm>
          <a:prstGeom prst="rect">
            <a:avLst/>
          </a:prstGeom>
          <a:noFill/>
          <a:ln>
            <a:noFill/>
          </a:ln>
        </p:spPr>
        <p:txBody>
          <a:bodyPr spcFirstLastPara="1" wrap="square" lIns="91425" tIns="45700" rIns="91425" bIns="45700" anchor="t" anchorCtr="0">
            <a:noAutofit/>
          </a:bodyPr>
          <a:lstStyle/>
          <a:p>
            <a:pPr marL="573087" marR="0" lvl="0" indent="-573087" algn="l" rtl="0">
              <a:lnSpc>
                <a:spcPct val="100000"/>
              </a:lnSpc>
              <a:spcBef>
                <a:spcPts val="0"/>
              </a:spcBef>
              <a:spcAft>
                <a:spcPts val="0"/>
              </a:spcAft>
              <a:buClr>
                <a:schemeClr val="dk2"/>
              </a:buClr>
              <a:buSzPts val="2800"/>
              <a:buFont typeface="Times New Roman"/>
              <a:buNone/>
            </a:pPr>
            <a:r>
              <a:rPr lang="en-US" sz="2800" b="1" i="0" u="none">
                <a:solidFill>
                  <a:schemeClr val="dk2"/>
                </a:solidFill>
                <a:latin typeface="Times New Roman"/>
                <a:ea typeface="Times New Roman"/>
                <a:cs typeface="Times New Roman"/>
                <a:sym typeface="Times New Roman"/>
              </a:rPr>
              <a:t>	CQ#7: How is the HA protein produced by the new flu virus different from a typical flu virus?</a:t>
            </a:r>
            <a:r>
              <a:rPr lang="en-US" sz="2800" b="0" i="0" u="none">
                <a:solidFill>
                  <a:schemeClr val="dk2"/>
                </a:solidFill>
                <a:latin typeface="Times New Roman"/>
                <a:ea typeface="Times New Roman"/>
                <a:cs typeface="Times New Roman"/>
                <a:sym typeface="Times New Roman"/>
              </a:rPr>
              <a:t> </a:t>
            </a:r>
            <a:endParaRPr/>
          </a:p>
        </p:txBody>
      </p:sp>
      <p:sp>
        <p:nvSpPr>
          <p:cNvPr id="562" name="Google Shape;562;p48"/>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36</a:t>
            </a:fld>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66"/>
        <p:cNvGrpSpPr/>
        <p:nvPr/>
      </p:nvGrpSpPr>
      <p:grpSpPr>
        <a:xfrm>
          <a:off x="0" y="0"/>
          <a:ext cx="0" cy="0"/>
          <a:chOff x="0" y="0"/>
          <a:chExt cx="0" cy="0"/>
        </a:xfrm>
      </p:grpSpPr>
      <p:sp>
        <p:nvSpPr>
          <p:cNvPr id="567" name="Google Shape;567;p49"/>
          <p:cNvSpPr txBox="1"/>
          <p:nvPr/>
        </p:nvSpPr>
        <p:spPr>
          <a:xfrm>
            <a:off x="0" y="847725"/>
            <a:ext cx="8913812" cy="95567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Typical HA RNA </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5’UAACCAUGAAGACUAUCAUUGCUUUGAGCUACAUUC 3</a:t>
            </a:r>
            <a:endParaRPr/>
          </a:p>
        </p:txBody>
      </p:sp>
      <p:sp>
        <p:nvSpPr>
          <p:cNvPr id="568" name="Google Shape;568;p49"/>
          <p:cNvSpPr txBox="1"/>
          <p:nvPr/>
        </p:nvSpPr>
        <p:spPr>
          <a:xfrm>
            <a:off x="0" y="2074862"/>
            <a:ext cx="9018587" cy="95408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Strain #3 RNA</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5’UAACCAUGAAGACCAUCAUUGCUUUGAGCUACAUUC 3’</a:t>
            </a:r>
            <a:endParaRPr/>
          </a:p>
        </p:txBody>
      </p:sp>
      <p:grpSp>
        <p:nvGrpSpPr>
          <p:cNvPr id="569" name="Google Shape;569;p49"/>
          <p:cNvGrpSpPr/>
          <p:nvPr/>
        </p:nvGrpSpPr>
        <p:grpSpPr>
          <a:xfrm>
            <a:off x="1562100" y="1271587"/>
            <a:ext cx="6432550" cy="663575"/>
            <a:chOff x="1539530" y="4346785"/>
            <a:chExt cx="6431805" cy="663975"/>
          </a:xfrm>
        </p:grpSpPr>
        <p:grpSp>
          <p:nvGrpSpPr>
            <p:cNvPr id="570" name="Google Shape;570;p49"/>
            <p:cNvGrpSpPr/>
            <p:nvPr/>
          </p:nvGrpSpPr>
          <p:grpSpPr>
            <a:xfrm>
              <a:off x="1539530" y="4357218"/>
              <a:ext cx="3187700" cy="652635"/>
              <a:chOff x="2181" y="2584"/>
              <a:chExt cx="2008" cy="560"/>
            </a:xfrm>
          </p:grpSpPr>
          <p:cxnSp>
            <p:nvCxnSpPr>
              <p:cNvPr id="571" name="Google Shape;571;p49"/>
              <p:cNvCxnSpPr/>
              <p:nvPr/>
            </p:nvCxnSpPr>
            <p:spPr>
              <a:xfrm>
                <a:off x="2181" y="2588"/>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72" name="Google Shape;572;p49"/>
              <p:cNvCxnSpPr/>
              <p:nvPr/>
            </p:nvCxnSpPr>
            <p:spPr>
              <a:xfrm>
                <a:off x="25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73" name="Google Shape;573;p49"/>
              <p:cNvCxnSpPr/>
              <p:nvPr/>
            </p:nvCxnSpPr>
            <p:spPr>
              <a:xfrm>
                <a:off x="2998"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74" name="Google Shape;574;p49"/>
              <p:cNvCxnSpPr/>
              <p:nvPr/>
            </p:nvCxnSpPr>
            <p:spPr>
              <a:xfrm>
                <a:off x="33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75" name="Google Shape;575;p49"/>
              <p:cNvCxnSpPr/>
              <p:nvPr/>
            </p:nvCxnSpPr>
            <p:spPr>
              <a:xfrm>
                <a:off x="3798" y="2591"/>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76" name="Google Shape;576;p49"/>
              <p:cNvCxnSpPr/>
              <p:nvPr/>
            </p:nvCxnSpPr>
            <p:spPr>
              <a:xfrm>
                <a:off x="4189" y="2584"/>
                <a:ext cx="0" cy="553"/>
              </a:xfrm>
              <a:prstGeom prst="straightConnector1">
                <a:avLst/>
              </a:prstGeom>
              <a:noFill/>
              <a:ln w="28575" cap="flat" cmpd="sng">
                <a:solidFill>
                  <a:srgbClr val="FF0000"/>
                </a:solidFill>
                <a:prstDash val="solid"/>
                <a:miter lim="800000"/>
                <a:headEnd type="none" w="med" len="med"/>
                <a:tailEnd type="none" w="med" len="med"/>
              </a:ln>
            </p:spPr>
          </p:cxnSp>
        </p:grpSp>
        <p:cxnSp>
          <p:nvCxnSpPr>
            <p:cNvPr id="577" name="Google Shape;577;p49"/>
            <p:cNvCxnSpPr/>
            <p:nvPr/>
          </p:nvCxnSpPr>
          <p:spPr>
            <a:xfrm>
              <a:off x="5404347" y="4351447"/>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78" name="Google Shape;578;p49"/>
            <p:cNvCxnSpPr/>
            <p:nvPr/>
          </p:nvCxnSpPr>
          <p:spPr>
            <a:xfrm>
              <a:off x="6055222" y="434678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79" name="Google Shape;579;p49"/>
            <p:cNvCxnSpPr/>
            <p:nvPr/>
          </p:nvCxnSpPr>
          <p:spPr>
            <a:xfrm>
              <a:off x="6701335"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80" name="Google Shape;580;p49"/>
            <p:cNvCxnSpPr/>
            <p:nvPr/>
          </p:nvCxnSpPr>
          <p:spPr>
            <a:xfrm>
              <a:off x="7325222"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81" name="Google Shape;581;p49"/>
            <p:cNvCxnSpPr/>
            <p:nvPr/>
          </p:nvCxnSpPr>
          <p:spPr>
            <a:xfrm>
              <a:off x="7971335" y="4366283"/>
              <a:ext cx="0" cy="644477"/>
            </a:xfrm>
            <a:prstGeom prst="straightConnector1">
              <a:avLst/>
            </a:prstGeom>
            <a:noFill/>
            <a:ln w="28575" cap="flat" cmpd="sng">
              <a:solidFill>
                <a:srgbClr val="FF0000"/>
              </a:solidFill>
              <a:prstDash val="solid"/>
              <a:miter lim="800000"/>
              <a:headEnd type="none" w="med" len="med"/>
              <a:tailEnd type="none" w="med" len="med"/>
            </a:ln>
          </p:spPr>
        </p:cxnSp>
      </p:grpSp>
      <p:grpSp>
        <p:nvGrpSpPr>
          <p:cNvPr id="582" name="Google Shape;582;p49"/>
          <p:cNvGrpSpPr/>
          <p:nvPr/>
        </p:nvGrpSpPr>
        <p:grpSpPr>
          <a:xfrm>
            <a:off x="1562100" y="2471737"/>
            <a:ext cx="6432550" cy="663575"/>
            <a:chOff x="1539530" y="4346785"/>
            <a:chExt cx="6431805" cy="663975"/>
          </a:xfrm>
        </p:grpSpPr>
        <p:grpSp>
          <p:nvGrpSpPr>
            <p:cNvPr id="583" name="Google Shape;583;p49"/>
            <p:cNvGrpSpPr/>
            <p:nvPr/>
          </p:nvGrpSpPr>
          <p:grpSpPr>
            <a:xfrm>
              <a:off x="1539530" y="4357218"/>
              <a:ext cx="3187700" cy="652635"/>
              <a:chOff x="2181" y="2584"/>
              <a:chExt cx="2008" cy="560"/>
            </a:xfrm>
          </p:grpSpPr>
          <p:cxnSp>
            <p:nvCxnSpPr>
              <p:cNvPr id="584" name="Google Shape;584;p49"/>
              <p:cNvCxnSpPr/>
              <p:nvPr/>
            </p:nvCxnSpPr>
            <p:spPr>
              <a:xfrm>
                <a:off x="2181" y="2588"/>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85" name="Google Shape;585;p49"/>
              <p:cNvCxnSpPr/>
              <p:nvPr/>
            </p:nvCxnSpPr>
            <p:spPr>
              <a:xfrm>
                <a:off x="25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86" name="Google Shape;586;p49"/>
              <p:cNvCxnSpPr/>
              <p:nvPr/>
            </p:nvCxnSpPr>
            <p:spPr>
              <a:xfrm>
                <a:off x="2998"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87" name="Google Shape;587;p49"/>
              <p:cNvCxnSpPr/>
              <p:nvPr/>
            </p:nvCxnSpPr>
            <p:spPr>
              <a:xfrm>
                <a:off x="33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88" name="Google Shape;588;p49"/>
              <p:cNvCxnSpPr/>
              <p:nvPr/>
            </p:nvCxnSpPr>
            <p:spPr>
              <a:xfrm>
                <a:off x="3798" y="2591"/>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589" name="Google Shape;589;p49"/>
              <p:cNvCxnSpPr/>
              <p:nvPr/>
            </p:nvCxnSpPr>
            <p:spPr>
              <a:xfrm>
                <a:off x="4189" y="2584"/>
                <a:ext cx="0" cy="553"/>
              </a:xfrm>
              <a:prstGeom prst="straightConnector1">
                <a:avLst/>
              </a:prstGeom>
              <a:noFill/>
              <a:ln w="28575" cap="flat" cmpd="sng">
                <a:solidFill>
                  <a:srgbClr val="FF0000"/>
                </a:solidFill>
                <a:prstDash val="solid"/>
                <a:miter lim="800000"/>
                <a:headEnd type="none" w="med" len="med"/>
                <a:tailEnd type="none" w="med" len="med"/>
              </a:ln>
            </p:spPr>
          </p:cxnSp>
        </p:grpSp>
        <p:cxnSp>
          <p:nvCxnSpPr>
            <p:cNvPr id="590" name="Google Shape;590;p49"/>
            <p:cNvCxnSpPr/>
            <p:nvPr/>
          </p:nvCxnSpPr>
          <p:spPr>
            <a:xfrm>
              <a:off x="5404347" y="4351447"/>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91" name="Google Shape;591;p49"/>
            <p:cNvCxnSpPr/>
            <p:nvPr/>
          </p:nvCxnSpPr>
          <p:spPr>
            <a:xfrm>
              <a:off x="6055222" y="434678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92" name="Google Shape;592;p49"/>
            <p:cNvCxnSpPr/>
            <p:nvPr/>
          </p:nvCxnSpPr>
          <p:spPr>
            <a:xfrm>
              <a:off x="6701335"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93" name="Google Shape;593;p49"/>
            <p:cNvCxnSpPr/>
            <p:nvPr/>
          </p:nvCxnSpPr>
          <p:spPr>
            <a:xfrm>
              <a:off x="7325222"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594" name="Google Shape;594;p49"/>
            <p:cNvCxnSpPr/>
            <p:nvPr/>
          </p:nvCxnSpPr>
          <p:spPr>
            <a:xfrm>
              <a:off x="7971335" y="4366283"/>
              <a:ext cx="0" cy="644477"/>
            </a:xfrm>
            <a:prstGeom prst="straightConnector1">
              <a:avLst/>
            </a:prstGeom>
            <a:noFill/>
            <a:ln w="28575" cap="flat" cmpd="sng">
              <a:solidFill>
                <a:srgbClr val="FF0000"/>
              </a:solidFill>
              <a:prstDash val="solid"/>
              <a:miter lim="800000"/>
              <a:headEnd type="none" w="med" len="med"/>
              <a:tailEnd type="none" w="med" len="med"/>
            </a:ln>
          </p:spPr>
        </p:cxnSp>
      </p:grpSp>
      <p:sp>
        <p:nvSpPr>
          <p:cNvPr id="595" name="Google Shape;595;p49"/>
          <p:cNvSpPr txBox="1"/>
          <p:nvPr/>
        </p:nvSpPr>
        <p:spPr>
          <a:xfrm>
            <a:off x="2751137" y="1693862"/>
            <a:ext cx="831850" cy="5238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9973"/>
              </a:buClr>
              <a:buSzPts val="2800"/>
              <a:buFont typeface="Courier New"/>
              <a:buNone/>
            </a:pPr>
            <a:r>
              <a:rPr lang="en-US" sz="2800" b="1" i="0" u="none">
                <a:solidFill>
                  <a:srgbClr val="009973"/>
                </a:solidFill>
                <a:latin typeface="Courier New"/>
                <a:ea typeface="Courier New"/>
                <a:cs typeface="Courier New"/>
                <a:sym typeface="Courier New"/>
              </a:rPr>
              <a:t>Thr</a:t>
            </a:r>
            <a:endParaRPr/>
          </a:p>
        </p:txBody>
      </p:sp>
      <p:sp>
        <p:nvSpPr>
          <p:cNvPr id="596" name="Google Shape;596;p49"/>
          <p:cNvSpPr txBox="1"/>
          <p:nvPr/>
        </p:nvSpPr>
        <p:spPr>
          <a:xfrm>
            <a:off x="2778125" y="2978150"/>
            <a:ext cx="893762" cy="5238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2800"/>
              <a:buFont typeface="Courier New"/>
              <a:buNone/>
            </a:pPr>
            <a:r>
              <a:rPr lang="en-US" sz="2800" b="1" i="0" u="none">
                <a:solidFill>
                  <a:srgbClr val="FF0000"/>
                </a:solidFill>
                <a:latin typeface="Courier New"/>
                <a:ea typeface="Courier New"/>
                <a:cs typeface="Courier New"/>
                <a:sym typeface="Courier New"/>
              </a:rPr>
              <a:t>Thr</a:t>
            </a:r>
            <a:endParaRPr/>
          </a:p>
        </p:txBody>
      </p:sp>
      <p:sp>
        <p:nvSpPr>
          <p:cNvPr id="597" name="Google Shape;597;p49"/>
          <p:cNvSpPr txBox="1"/>
          <p:nvPr/>
        </p:nvSpPr>
        <p:spPr>
          <a:xfrm>
            <a:off x="2459037" y="4433887"/>
            <a:ext cx="3992562" cy="52228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2800"/>
              <a:buFont typeface="Times New Roman"/>
              <a:buNone/>
            </a:pPr>
            <a:r>
              <a:rPr lang="en-US" sz="2800" b="1" i="0" u="sng">
                <a:solidFill>
                  <a:schemeClr val="dk1"/>
                </a:solidFill>
                <a:latin typeface="Times New Roman"/>
                <a:ea typeface="Times New Roman"/>
                <a:cs typeface="Times New Roman"/>
                <a:sym typeface="Times New Roman"/>
              </a:rPr>
              <a:t>Silent Mutation</a:t>
            </a:r>
            <a:endParaRPr/>
          </a:p>
        </p:txBody>
      </p:sp>
      <p:sp>
        <p:nvSpPr>
          <p:cNvPr id="598" name="Google Shape;598;p49"/>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37</a:t>
            </a:fld>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602"/>
        <p:cNvGrpSpPr/>
        <p:nvPr/>
      </p:nvGrpSpPr>
      <p:grpSpPr>
        <a:xfrm>
          <a:off x="0" y="0"/>
          <a:ext cx="0" cy="0"/>
          <a:chOff x="0" y="0"/>
          <a:chExt cx="0" cy="0"/>
        </a:xfrm>
      </p:grpSpPr>
      <p:sp>
        <p:nvSpPr>
          <p:cNvPr id="603" name="Google Shape;603;p50"/>
          <p:cNvSpPr txBox="1"/>
          <p:nvPr/>
        </p:nvSpPr>
        <p:spPr>
          <a:xfrm>
            <a:off x="152400" y="534987"/>
            <a:ext cx="8761412" cy="94615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Typical HA RNA </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5’UAACCAUGAAGACUAUCAUUGCUUUGAGCUACAUUC 3</a:t>
            </a:r>
            <a:endParaRPr/>
          </a:p>
        </p:txBody>
      </p:sp>
      <p:sp>
        <p:nvSpPr>
          <p:cNvPr id="604" name="Google Shape;604;p50"/>
          <p:cNvSpPr txBox="1"/>
          <p:nvPr/>
        </p:nvSpPr>
        <p:spPr>
          <a:xfrm>
            <a:off x="1228725" y="3957637"/>
            <a:ext cx="6435725" cy="2227262"/>
          </a:xfrm>
          <a:prstGeom prst="rect">
            <a:avLst/>
          </a:prstGeom>
          <a:noFill/>
          <a:ln>
            <a:noFill/>
          </a:ln>
        </p:spPr>
        <p:txBody>
          <a:bodyPr spcFirstLastPara="1" wrap="square" lIns="91425" tIns="45700" rIns="91425" bIns="45700" anchor="t" anchorCtr="0">
            <a:noAutofit/>
          </a:bodyPr>
          <a:lstStyle/>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There is no difference.</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One amino acid has been changed.</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Several amino acids have been changed.</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 protein is too short.</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The protein is too long.</a:t>
            </a:r>
            <a:endParaRPr/>
          </a:p>
        </p:txBody>
      </p:sp>
      <p:sp>
        <p:nvSpPr>
          <p:cNvPr id="605" name="Google Shape;605;p50"/>
          <p:cNvSpPr txBox="1"/>
          <p:nvPr/>
        </p:nvSpPr>
        <p:spPr>
          <a:xfrm>
            <a:off x="152400" y="1668462"/>
            <a:ext cx="8782050" cy="9461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Strain #4 RNA</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5’UAACCAUGAAGACAUCAUUGCUUUGAGCUACAUUC 3’</a:t>
            </a:r>
            <a:endParaRPr/>
          </a:p>
        </p:txBody>
      </p:sp>
      <p:sp>
        <p:nvSpPr>
          <p:cNvPr id="606" name="Google Shape;606;p50"/>
          <p:cNvSpPr txBox="1"/>
          <p:nvPr/>
        </p:nvSpPr>
        <p:spPr>
          <a:xfrm>
            <a:off x="0" y="2822575"/>
            <a:ext cx="8589962" cy="946150"/>
          </a:xfrm>
          <a:prstGeom prst="rect">
            <a:avLst/>
          </a:prstGeom>
          <a:noFill/>
          <a:ln>
            <a:noFill/>
          </a:ln>
        </p:spPr>
        <p:txBody>
          <a:bodyPr spcFirstLastPara="1" wrap="square" lIns="91425" tIns="45700" rIns="91425" bIns="45700" anchor="t" anchorCtr="0">
            <a:noAutofit/>
          </a:bodyPr>
          <a:lstStyle/>
          <a:p>
            <a:pPr marL="573087" marR="0" lvl="0" indent="-573087" algn="l" rtl="0">
              <a:lnSpc>
                <a:spcPct val="100000"/>
              </a:lnSpc>
              <a:spcBef>
                <a:spcPts val="0"/>
              </a:spcBef>
              <a:spcAft>
                <a:spcPts val="0"/>
              </a:spcAft>
              <a:buClr>
                <a:schemeClr val="dk2"/>
              </a:buClr>
              <a:buSzPts val="2800"/>
              <a:buFont typeface="Times New Roman"/>
              <a:buNone/>
            </a:pPr>
            <a:r>
              <a:rPr lang="en-US" sz="2800" b="1" i="0" u="none">
                <a:solidFill>
                  <a:schemeClr val="dk2"/>
                </a:solidFill>
                <a:latin typeface="Times New Roman"/>
                <a:ea typeface="Times New Roman"/>
                <a:cs typeface="Times New Roman"/>
                <a:sym typeface="Times New Roman"/>
              </a:rPr>
              <a:t>	CQ#8: How is the HA protein produced by the new flu virus different from a typical flu virus?</a:t>
            </a:r>
            <a:r>
              <a:rPr lang="en-US" sz="2800" b="0" i="0" u="none">
                <a:solidFill>
                  <a:schemeClr val="dk2"/>
                </a:solidFill>
                <a:latin typeface="Times New Roman"/>
                <a:ea typeface="Times New Roman"/>
                <a:cs typeface="Times New Roman"/>
                <a:sym typeface="Times New Roman"/>
              </a:rPr>
              <a:t> </a:t>
            </a:r>
            <a:endParaRPr/>
          </a:p>
        </p:txBody>
      </p:sp>
      <p:sp>
        <p:nvSpPr>
          <p:cNvPr id="607" name="Google Shape;607;p50"/>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38</a:t>
            </a:fld>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12"/>
        <p:cNvGrpSpPr/>
        <p:nvPr/>
      </p:nvGrpSpPr>
      <p:grpSpPr>
        <a:xfrm>
          <a:off x="0" y="0"/>
          <a:ext cx="0" cy="0"/>
          <a:chOff x="0" y="0"/>
          <a:chExt cx="0" cy="0"/>
        </a:xfrm>
      </p:grpSpPr>
      <p:sp>
        <p:nvSpPr>
          <p:cNvPr id="613" name="Google Shape;613;p51"/>
          <p:cNvSpPr txBox="1"/>
          <p:nvPr/>
        </p:nvSpPr>
        <p:spPr>
          <a:xfrm>
            <a:off x="0" y="847725"/>
            <a:ext cx="8913812" cy="95567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Typical HA RNA </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5’UAACCAUGAAGACUAUCAUUGCUUUGAGCUACAUUC 3</a:t>
            </a:r>
            <a:endParaRPr/>
          </a:p>
        </p:txBody>
      </p:sp>
      <p:sp>
        <p:nvSpPr>
          <p:cNvPr id="614" name="Google Shape;614;p51"/>
          <p:cNvSpPr txBox="1"/>
          <p:nvPr/>
        </p:nvSpPr>
        <p:spPr>
          <a:xfrm>
            <a:off x="0" y="2074862"/>
            <a:ext cx="9018587" cy="95408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Courier New"/>
              <a:buNone/>
            </a:pPr>
            <a:r>
              <a:rPr lang="en-US" sz="2800" b="1" i="0" u="none">
                <a:solidFill>
                  <a:schemeClr val="dk1"/>
                </a:solidFill>
                <a:latin typeface="Courier New"/>
                <a:ea typeface="Courier New"/>
                <a:cs typeface="Courier New"/>
                <a:sym typeface="Courier New"/>
              </a:rPr>
              <a:t>Strain #4 RNA</a:t>
            </a:r>
            <a:br>
              <a:rPr lang="en-US" sz="2800" b="1" i="0" u="none">
                <a:solidFill>
                  <a:schemeClr val="dk1"/>
                </a:solidFill>
                <a:latin typeface="Courier New"/>
                <a:ea typeface="Courier New"/>
                <a:cs typeface="Courier New"/>
                <a:sym typeface="Courier New"/>
              </a:rPr>
            </a:br>
            <a:r>
              <a:rPr lang="en-US" sz="2800" b="1" i="0" u="none">
                <a:solidFill>
                  <a:schemeClr val="dk1"/>
                </a:solidFill>
                <a:latin typeface="Courier New"/>
                <a:ea typeface="Courier New"/>
                <a:cs typeface="Courier New"/>
                <a:sym typeface="Courier New"/>
              </a:rPr>
              <a:t>5’UAACCAUGAAGACAUCAUUGCUUUGAGCUACAUUC 3’</a:t>
            </a:r>
            <a:endParaRPr/>
          </a:p>
        </p:txBody>
      </p:sp>
      <p:grpSp>
        <p:nvGrpSpPr>
          <p:cNvPr id="615" name="Google Shape;615;p51"/>
          <p:cNvGrpSpPr/>
          <p:nvPr/>
        </p:nvGrpSpPr>
        <p:grpSpPr>
          <a:xfrm>
            <a:off x="1562100" y="1271587"/>
            <a:ext cx="6432550" cy="663575"/>
            <a:chOff x="1539530" y="4346785"/>
            <a:chExt cx="6431805" cy="663975"/>
          </a:xfrm>
        </p:grpSpPr>
        <p:grpSp>
          <p:nvGrpSpPr>
            <p:cNvPr id="616" name="Google Shape;616;p51"/>
            <p:cNvGrpSpPr/>
            <p:nvPr/>
          </p:nvGrpSpPr>
          <p:grpSpPr>
            <a:xfrm>
              <a:off x="1539530" y="4357218"/>
              <a:ext cx="3187700" cy="652635"/>
              <a:chOff x="2181" y="2584"/>
              <a:chExt cx="2008" cy="560"/>
            </a:xfrm>
          </p:grpSpPr>
          <p:cxnSp>
            <p:nvCxnSpPr>
              <p:cNvPr id="617" name="Google Shape;617;p51"/>
              <p:cNvCxnSpPr/>
              <p:nvPr/>
            </p:nvCxnSpPr>
            <p:spPr>
              <a:xfrm>
                <a:off x="2181" y="2588"/>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618" name="Google Shape;618;p51"/>
              <p:cNvCxnSpPr/>
              <p:nvPr/>
            </p:nvCxnSpPr>
            <p:spPr>
              <a:xfrm>
                <a:off x="25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619" name="Google Shape;619;p51"/>
              <p:cNvCxnSpPr/>
              <p:nvPr/>
            </p:nvCxnSpPr>
            <p:spPr>
              <a:xfrm>
                <a:off x="2998"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620" name="Google Shape;620;p51"/>
              <p:cNvCxnSpPr/>
              <p:nvPr/>
            </p:nvCxnSpPr>
            <p:spPr>
              <a:xfrm>
                <a:off x="33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621" name="Google Shape;621;p51"/>
              <p:cNvCxnSpPr/>
              <p:nvPr/>
            </p:nvCxnSpPr>
            <p:spPr>
              <a:xfrm>
                <a:off x="3798" y="2591"/>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622" name="Google Shape;622;p51"/>
              <p:cNvCxnSpPr/>
              <p:nvPr/>
            </p:nvCxnSpPr>
            <p:spPr>
              <a:xfrm>
                <a:off x="4189" y="2584"/>
                <a:ext cx="0" cy="553"/>
              </a:xfrm>
              <a:prstGeom prst="straightConnector1">
                <a:avLst/>
              </a:prstGeom>
              <a:noFill/>
              <a:ln w="28575" cap="flat" cmpd="sng">
                <a:solidFill>
                  <a:srgbClr val="FF0000"/>
                </a:solidFill>
                <a:prstDash val="solid"/>
                <a:miter lim="800000"/>
                <a:headEnd type="none" w="med" len="med"/>
                <a:tailEnd type="none" w="med" len="med"/>
              </a:ln>
            </p:spPr>
          </p:cxnSp>
        </p:grpSp>
        <p:cxnSp>
          <p:nvCxnSpPr>
            <p:cNvPr id="623" name="Google Shape;623;p51"/>
            <p:cNvCxnSpPr/>
            <p:nvPr/>
          </p:nvCxnSpPr>
          <p:spPr>
            <a:xfrm>
              <a:off x="5404347" y="4351447"/>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624" name="Google Shape;624;p51"/>
            <p:cNvCxnSpPr/>
            <p:nvPr/>
          </p:nvCxnSpPr>
          <p:spPr>
            <a:xfrm>
              <a:off x="6055222" y="434678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625" name="Google Shape;625;p51"/>
            <p:cNvCxnSpPr/>
            <p:nvPr/>
          </p:nvCxnSpPr>
          <p:spPr>
            <a:xfrm>
              <a:off x="6701335"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626" name="Google Shape;626;p51"/>
            <p:cNvCxnSpPr/>
            <p:nvPr/>
          </p:nvCxnSpPr>
          <p:spPr>
            <a:xfrm>
              <a:off x="7325222"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627" name="Google Shape;627;p51"/>
            <p:cNvCxnSpPr/>
            <p:nvPr/>
          </p:nvCxnSpPr>
          <p:spPr>
            <a:xfrm>
              <a:off x="7971335" y="4366283"/>
              <a:ext cx="0" cy="644477"/>
            </a:xfrm>
            <a:prstGeom prst="straightConnector1">
              <a:avLst/>
            </a:prstGeom>
            <a:noFill/>
            <a:ln w="28575" cap="flat" cmpd="sng">
              <a:solidFill>
                <a:srgbClr val="FF0000"/>
              </a:solidFill>
              <a:prstDash val="solid"/>
              <a:miter lim="800000"/>
              <a:headEnd type="none" w="med" len="med"/>
              <a:tailEnd type="none" w="med" len="med"/>
            </a:ln>
          </p:spPr>
        </p:cxnSp>
      </p:grpSp>
      <p:grpSp>
        <p:nvGrpSpPr>
          <p:cNvPr id="628" name="Google Shape;628;p51"/>
          <p:cNvGrpSpPr/>
          <p:nvPr/>
        </p:nvGrpSpPr>
        <p:grpSpPr>
          <a:xfrm>
            <a:off x="1562100" y="2471737"/>
            <a:ext cx="6432550" cy="663575"/>
            <a:chOff x="1539530" y="4346785"/>
            <a:chExt cx="6431805" cy="663975"/>
          </a:xfrm>
        </p:grpSpPr>
        <p:grpSp>
          <p:nvGrpSpPr>
            <p:cNvPr id="629" name="Google Shape;629;p51"/>
            <p:cNvGrpSpPr/>
            <p:nvPr/>
          </p:nvGrpSpPr>
          <p:grpSpPr>
            <a:xfrm>
              <a:off x="1539530" y="4357218"/>
              <a:ext cx="3187700" cy="652635"/>
              <a:chOff x="2181" y="2584"/>
              <a:chExt cx="2008" cy="560"/>
            </a:xfrm>
          </p:grpSpPr>
          <p:cxnSp>
            <p:nvCxnSpPr>
              <p:cNvPr id="630" name="Google Shape;630;p51"/>
              <p:cNvCxnSpPr/>
              <p:nvPr/>
            </p:nvCxnSpPr>
            <p:spPr>
              <a:xfrm>
                <a:off x="2181" y="2588"/>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631" name="Google Shape;631;p51"/>
              <p:cNvCxnSpPr/>
              <p:nvPr/>
            </p:nvCxnSpPr>
            <p:spPr>
              <a:xfrm>
                <a:off x="25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632" name="Google Shape;632;p51"/>
              <p:cNvCxnSpPr/>
              <p:nvPr/>
            </p:nvCxnSpPr>
            <p:spPr>
              <a:xfrm>
                <a:off x="2998"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633" name="Google Shape;633;p51"/>
              <p:cNvCxnSpPr/>
              <p:nvPr/>
            </p:nvCxnSpPr>
            <p:spPr>
              <a:xfrm>
                <a:off x="3391" y="2584"/>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634" name="Google Shape;634;p51"/>
              <p:cNvCxnSpPr/>
              <p:nvPr/>
            </p:nvCxnSpPr>
            <p:spPr>
              <a:xfrm>
                <a:off x="3798" y="2591"/>
                <a:ext cx="0" cy="553"/>
              </a:xfrm>
              <a:prstGeom prst="straightConnector1">
                <a:avLst/>
              </a:prstGeom>
              <a:noFill/>
              <a:ln w="28575" cap="flat" cmpd="sng">
                <a:solidFill>
                  <a:srgbClr val="FF0000"/>
                </a:solidFill>
                <a:prstDash val="solid"/>
                <a:miter lim="800000"/>
                <a:headEnd type="none" w="med" len="med"/>
                <a:tailEnd type="none" w="med" len="med"/>
              </a:ln>
            </p:spPr>
          </p:cxnSp>
          <p:cxnSp>
            <p:nvCxnSpPr>
              <p:cNvPr id="635" name="Google Shape;635;p51"/>
              <p:cNvCxnSpPr/>
              <p:nvPr/>
            </p:nvCxnSpPr>
            <p:spPr>
              <a:xfrm>
                <a:off x="4189" y="2584"/>
                <a:ext cx="0" cy="553"/>
              </a:xfrm>
              <a:prstGeom prst="straightConnector1">
                <a:avLst/>
              </a:prstGeom>
              <a:noFill/>
              <a:ln w="28575" cap="flat" cmpd="sng">
                <a:solidFill>
                  <a:srgbClr val="FF0000"/>
                </a:solidFill>
                <a:prstDash val="solid"/>
                <a:miter lim="800000"/>
                <a:headEnd type="none" w="med" len="med"/>
                <a:tailEnd type="none" w="med" len="med"/>
              </a:ln>
            </p:spPr>
          </p:cxnSp>
        </p:grpSp>
        <p:cxnSp>
          <p:nvCxnSpPr>
            <p:cNvPr id="636" name="Google Shape;636;p51"/>
            <p:cNvCxnSpPr/>
            <p:nvPr/>
          </p:nvCxnSpPr>
          <p:spPr>
            <a:xfrm>
              <a:off x="5404347" y="4351447"/>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637" name="Google Shape;637;p51"/>
            <p:cNvCxnSpPr/>
            <p:nvPr/>
          </p:nvCxnSpPr>
          <p:spPr>
            <a:xfrm>
              <a:off x="6055222" y="434678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638" name="Google Shape;638;p51"/>
            <p:cNvCxnSpPr/>
            <p:nvPr/>
          </p:nvCxnSpPr>
          <p:spPr>
            <a:xfrm>
              <a:off x="6701335"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639" name="Google Shape;639;p51"/>
            <p:cNvCxnSpPr/>
            <p:nvPr/>
          </p:nvCxnSpPr>
          <p:spPr>
            <a:xfrm>
              <a:off x="7325222" y="4358125"/>
              <a:ext cx="0" cy="644477"/>
            </a:xfrm>
            <a:prstGeom prst="straightConnector1">
              <a:avLst/>
            </a:prstGeom>
            <a:noFill/>
            <a:ln w="28575" cap="flat" cmpd="sng">
              <a:solidFill>
                <a:srgbClr val="FF0000"/>
              </a:solidFill>
              <a:prstDash val="solid"/>
              <a:miter lim="800000"/>
              <a:headEnd type="none" w="med" len="med"/>
              <a:tailEnd type="none" w="med" len="med"/>
            </a:ln>
          </p:spPr>
        </p:cxnSp>
        <p:cxnSp>
          <p:nvCxnSpPr>
            <p:cNvPr id="640" name="Google Shape;640;p51"/>
            <p:cNvCxnSpPr/>
            <p:nvPr/>
          </p:nvCxnSpPr>
          <p:spPr>
            <a:xfrm>
              <a:off x="7971335" y="4366283"/>
              <a:ext cx="0" cy="644477"/>
            </a:xfrm>
            <a:prstGeom prst="straightConnector1">
              <a:avLst/>
            </a:prstGeom>
            <a:noFill/>
            <a:ln w="28575" cap="flat" cmpd="sng">
              <a:solidFill>
                <a:srgbClr val="FF0000"/>
              </a:solidFill>
              <a:prstDash val="solid"/>
              <a:miter lim="800000"/>
              <a:headEnd type="none" w="med" len="med"/>
              <a:tailEnd type="none" w="med" len="med"/>
            </a:ln>
          </p:spPr>
        </p:cxnSp>
      </p:grpSp>
      <p:sp>
        <p:nvSpPr>
          <p:cNvPr id="641" name="Google Shape;641;p51"/>
          <p:cNvSpPr txBox="1"/>
          <p:nvPr/>
        </p:nvSpPr>
        <p:spPr>
          <a:xfrm>
            <a:off x="1570037" y="1693862"/>
            <a:ext cx="6523037" cy="4159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9973"/>
              </a:buClr>
              <a:buSzPts val="2100"/>
              <a:buFont typeface="Courier New"/>
              <a:buNone/>
            </a:pPr>
            <a:r>
              <a:rPr lang="en-US" sz="2100" b="1" i="0" u="none">
                <a:solidFill>
                  <a:srgbClr val="009973"/>
                </a:solidFill>
                <a:latin typeface="Courier New"/>
                <a:ea typeface="Courier New"/>
                <a:cs typeface="Courier New"/>
                <a:sym typeface="Courier New"/>
              </a:rPr>
              <a:t>Met Lys Thr Ile Ile Ala Leu Ser Tyr Ile</a:t>
            </a:r>
            <a:endParaRPr/>
          </a:p>
        </p:txBody>
      </p:sp>
      <p:sp>
        <p:nvSpPr>
          <p:cNvPr id="642" name="Google Shape;642;p51"/>
          <p:cNvSpPr txBox="1"/>
          <p:nvPr/>
        </p:nvSpPr>
        <p:spPr>
          <a:xfrm>
            <a:off x="2551112" y="4260850"/>
            <a:ext cx="3994150" cy="519112"/>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2800"/>
              <a:buFont typeface="Times New Roman"/>
              <a:buNone/>
            </a:pPr>
            <a:r>
              <a:rPr lang="en-US" sz="2800" b="1" i="0" u="sng">
                <a:solidFill>
                  <a:schemeClr val="dk1"/>
                </a:solidFill>
                <a:latin typeface="Times New Roman"/>
                <a:ea typeface="Times New Roman"/>
                <a:cs typeface="Times New Roman"/>
                <a:sym typeface="Times New Roman"/>
              </a:rPr>
              <a:t>Frame Shift Mutation</a:t>
            </a:r>
            <a:endParaRPr/>
          </a:p>
        </p:txBody>
      </p:sp>
      <p:sp>
        <p:nvSpPr>
          <p:cNvPr id="643" name="Google Shape;643;p51"/>
          <p:cNvSpPr txBox="1"/>
          <p:nvPr/>
        </p:nvSpPr>
        <p:spPr>
          <a:xfrm>
            <a:off x="1538287" y="2921000"/>
            <a:ext cx="6523037" cy="4159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9973"/>
              </a:buClr>
              <a:buSzPts val="2100"/>
              <a:buFont typeface="Courier New"/>
              <a:buNone/>
            </a:pPr>
            <a:r>
              <a:rPr lang="en-US" sz="2100" b="1" i="0" u="none">
                <a:solidFill>
                  <a:srgbClr val="009973"/>
                </a:solidFill>
                <a:latin typeface="Courier New"/>
                <a:ea typeface="Courier New"/>
                <a:cs typeface="Courier New"/>
                <a:sym typeface="Courier New"/>
              </a:rPr>
              <a:t>Met Lys Thr </a:t>
            </a:r>
            <a:r>
              <a:rPr lang="en-US" sz="2100" b="1" i="0" u="none">
                <a:solidFill>
                  <a:srgbClr val="FF0000"/>
                </a:solidFill>
                <a:latin typeface="Courier New"/>
                <a:ea typeface="Courier New"/>
                <a:cs typeface="Courier New"/>
                <a:sym typeface="Courier New"/>
              </a:rPr>
              <a:t>Ser Leu Leu STOP</a:t>
            </a:r>
            <a:endParaRPr/>
          </a:p>
        </p:txBody>
      </p:sp>
      <p:sp>
        <p:nvSpPr>
          <p:cNvPr id="644" name="Google Shape;644;p51"/>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39</a:t>
            </a:fld>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6"/>
          <p:cNvSpPr txBox="1"/>
          <p:nvPr/>
        </p:nvSpPr>
        <p:spPr>
          <a:xfrm>
            <a:off x="501650" y="796925"/>
            <a:ext cx="8134350" cy="3508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Times New Roman"/>
              <a:buNone/>
            </a:pPr>
            <a:r>
              <a:rPr lang="en-US" sz="2800" b="0" i="0" u="none" strike="noStrike" cap="none">
                <a:solidFill>
                  <a:schemeClr val="dk1"/>
                </a:solidFill>
                <a:latin typeface="Times New Roman"/>
                <a:ea typeface="Times New Roman"/>
                <a:cs typeface="Times New Roman"/>
                <a:sym typeface="Times New Roman"/>
              </a:rPr>
              <a:t>Dr. Phillips came back a few minutes later. “Here is the situation. The team appears to have contracted an atypical flu virus. For starters, the symptoms are worse than usual and even healthy adults are getting severely ill. Also, none of the team’s vaccinations protected them from this virus. We’re worried that we are dealing with a new strain of influenza we haven’t seen before. We need to figure out how this virus is different.”</a:t>
            </a:r>
            <a:endParaRPr/>
          </a:p>
        </p:txBody>
      </p:sp>
      <p:sp>
        <p:nvSpPr>
          <p:cNvPr id="109" name="Google Shape;109;p16"/>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strike="noStrike" cap="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4</a:t>
            </a:fld>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48"/>
        <p:cNvGrpSpPr/>
        <p:nvPr/>
      </p:nvGrpSpPr>
      <p:grpSpPr>
        <a:xfrm>
          <a:off x="0" y="0"/>
          <a:ext cx="0" cy="0"/>
          <a:chOff x="0" y="0"/>
          <a:chExt cx="0" cy="0"/>
        </a:xfrm>
      </p:grpSpPr>
      <p:sp>
        <p:nvSpPr>
          <p:cNvPr id="649" name="Google Shape;649;p52"/>
          <p:cNvSpPr txBox="1"/>
          <p:nvPr/>
        </p:nvSpPr>
        <p:spPr>
          <a:xfrm>
            <a:off x="2816225" y="2722562"/>
            <a:ext cx="1992312" cy="1800225"/>
          </a:xfrm>
          <a:prstGeom prst="rect">
            <a:avLst/>
          </a:prstGeom>
          <a:noFill/>
          <a:ln>
            <a:noFill/>
          </a:ln>
        </p:spPr>
        <p:txBody>
          <a:bodyPr spcFirstLastPara="1" wrap="square" lIns="91425" tIns="45700" rIns="91425" bIns="45700" anchor="t" anchorCtr="0">
            <a:noAutofit/>
          </a:bodyPr>
          <a:lstStyle/>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Strain #1</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Strain #2</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Strain #3</a:t>
            </a:r>
            <a:endParaRPr/>
          </a:p>
          <a:p>
            <a:pPr marL="514350" marR="0" lvl="0" indent="-514350" algn="l" rtl="0">
              <a:lnSpc>
                <a:spcPct val="100000"/>
              </a:lnSpc>
              <a:spcBef>
                <a:spcPts val="0"/>
              </a:spcBef>
              <a:spcAft>
                <a:spcPts val="0"/>
              </a:spcAft>
              <a:buClr>
                <a:schemeClr val="dk1"/>
              </a:buClr>
              <a:buSzPts val="2800"/>
              <a:buFont typeface="Times New Roman"/>
              <a:buAutoNum type="alphaUcPeriod"/>
            </a:pPr>
            <a:r>
              <a:rPr lang="en-US" sz="2800" b="0" i="0" u="none">
                <a:solidFill>
                  <a:schemeClr val="dk1"/>
                </a:solidFill>
                <a:latin typeface="Times New Roman"/>
                <a:ea typeface="Times New Roman"/>
                <a:cs typeface="Times New Roman"/>
                <a:sym typeface="Times New Roman"/>
              </a:rPr>
              <a:t>Strain #4</a:t>
            </a:r>
            <a:endParaRPr/>
          </a:p>
        </p:txBody>
      </p:sp>
      <p:sp>
        <p:nvSpPr>
          <p:cNvPr id="650" name="Google Shape;650;p52"/>
          <p:cNvSpPr txBox="1"/>
          <p:nvPr/>
        </p:nvSpPr>
        <p:spPr>
          <a:xfrm>
            <a:off x="0" y="1401762"/>
            <a:ext cx="8747125" cy="1373187"/>
          </a:xfrm>
          <a:prstGeom prst="rect">
            <a:avLst/>
          </a:prstGeom>
          <a:noFill/>
          <a:ln>
            <a:noFill/>
          </a:ln>
        </p:spPr>
        <p:txBody>
          <a:bodyPr spcFirstLastPara="1" wrap="square" lIns="91425" tIns="45700" rIns="91425" bIns="45700" anchor="t" anchorCtr="0">
            <a:noAutofit/>
          </a:bodyPr>
          <a:lstStyle/>
          <a:p>
            <a:pPr marL="573087" marR="0" lvl="0" indent="-573087" algn="l" rtl="0">
              <a:lnSpc>
                <a:spcPct val="100000"/>
              </a:lnSpc>
              <a:spcBef>
                <a:spcPts val="0"/>
              </a:spcBef>
              <a:spcAft>
                <a:spcPts val="0"/>
              </a:spcAft>
              <a:buClr>
                <a:schemeClr val="dk2"/>
              </a:buClr>
              <a:buSzPts val="2800"/>
              <a:buFont typeface="Times New Roman"/>
              <a:buNone/>
            </a:pPr>
            <a:r>
              <a:rPr lang="en-US" sz="2800" b="1" i="0" u="none">
                <a:solidFill>
                  <a:schemeClr val="dk2"/>
                </a:solidFill>
                <a:latin typeface="Times New Roman"/>
                <a:ea typeface="Times New Roman"/>
                <a:cs typeface="Times New Roman"/>
                <a:sym typeface="Times New Roman"/>
              </a:rPr>
              <a:t>	CQ#9: Based on the information you have, which of the four strains is most likely to be the one causing the illness? </a:t>
            </a:r>
            <a:endParaRPr/>
          </a:p>
        </p:txBody>
      </p:sp>
      <p:sp>
        <p:nvSpPr>
          <p:cNvPr id="651" name="Google Shape;651;p52"/>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40</a:t>
            </a:fld>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55"/>
        <p:cNvGrpSpPr/>
        <p:nvPr/>
      </p:nvGrpSpPr>
      <p:grpSpPr>
        <a:xfrm>
          <a:off x="0" y="0"/>
          <a:ext cx="0" cy="0"/>
          <a:chOff x="0" y="0"/>
          <a:chExt cx="0" cy="0"/>
        </a:xfrm>
      </p:grpSpPr>
      <p:sp>
        <p:nvSpPr>
          <p:cNvPr id="656" name="Google Shape;656;p53"/>
          <p:cNvSpPr txBox="1"/>
          <p:nvPr/>
        </p:nvSpPr>
        <p:spPr>
          <a:xfrm>
            <a:off x="168275" y="357187"/>
            <a:ext cx="3719512" cy="522287"/>
          </a:xfrm>
          <a:prstGeom prst="rect">
            <a:avLst/>
          </a:prstGeom>
          <a:noFill/>
          <a:ln>
            <a:noFill/>
          </a:ln>
        </p:spPr>
        <p:txBody>
          <a:bodyPr spcFirstLastPara="1" wrap="square" lIns="91425" tIns="45700" rIns="91425" bIns="45700" anchor="t" anchorCtr="0">
            <a:noAutofit/>
          </a:bodyPr>
          <a:lstStyle/>
          <a:p>
            <a:pPr marL="573087" marR="0" lvl="0" indent="-573087" algn="l" rtl="0">
              <a:lnSpc>
                <a:spcPct val="100000"/>
              </a:lnSpc>
              <a:spcBef>
                <a:spcPts val="0"/>
              </a:spcBef>
              <a:spcAft>
                <a:spcPts val="0"/>
              </a:spcAft>
              <a:buClr>
                <a:schemeClr val="dk2"/>
              </a:buClr>
              <a:buSzPts val="2800"/>
              <a:buFont typeface="Times New Roman"/>
              <a:buNone/>
            </a:pPr>
            <a:r>
              <a:rPr lang="en-US" sz="2800" b="0" i="0" u="none">
                <a:solidFill>
                  <a:schemeClr val="dk2"/>
                </a:solidFill>
                <a:latin typeface="Times New Roman"/>
                <a:ea typeface="Times New Roman"/>
                <a:cs typeface="Times New Roman"/>
                <a:sym typeface="Times New Roman"/>
              </a:rPr>
              <a:t>Hemagglutinin protein</a:t>
            </a:r>
            <a:endParaRPr/>
          </a:p>
        </p:txBody>
      </p:sp>
      <p:sp>
        <p:nvSpPr>
          <p:cNvPr id="657" name="Google Shape;657;p53"/>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41</a:t>
            </a:fld>
            <a:endParaRPr/>
          </a:p>
        </p:txBody>
      </p:sp>
      <p:pic>
        <p:nvPicPr>
          <p:cNvPr id="658" name="Google Shape;658;p53" descr="Hemagglutinin_molecule.png"/>
          <p:cNvPicPr preferRelativeResize="0"/>
          <p:nvPr/>
        </p:nvPicPr>
        <p:blipFill rotWithShape="1">
          <a:blip r:embed="rId3">
            <a:alphaModFix/>
          </a:blip>
          <a:srcRect/>
          <a:stretch/>
        </p:blipFill>
        <p:spPr>
          <a:xfrm>
            <a:off x="4237037" y="176212"/>
            <a:ext cx="4268787" cy="6418262"/>
          </a:xfrm>
          <a:prstGeom prst="rect">
            <a:avLst/>
          </a:prstGeom>
          <a:noFill/>
          <a:ln>
            <a:noFill/>
          </a:ln>
        </p:spPr>
      </p:pic>
      <p:sp>
        <p:nvSpPr>
          <p:cNvPr id="659" name="Google Shape;659;p53"/>
          <p:cNvSpPr txBox="1"/>
          <p:nvPr/>
        </p:nvSpPr>
        <p:spPr>
          <a:xfrm>
            <a:off x="0" y="6577012"/>
            <a:ext cx="4572000" cy="2460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000"/>
              <a:buFont typeface="Times New Roman"/>
              <a:buNone/>
            </a:pPr>
            <a:r>
              <a:rPr lang="en-US" sz="1000" b="0" i="0" u="none">
                <a:solidFill>
                  <a:schemeClr val="dk1"/>
                </a:solidFill>
                <a:latin typeface="Times New Roman"/>
                <a:ea typeface="Times New Roman"/>
                <a:cs typeface="Times New Roman"/>
                <a:sym typeface="Times New Roman"/>
              </a:rPr>
              <a:t>Source: http://commons.wikimedia.org/wiki/File:Hemagglutinin_molecule.png </a:t>
            </a:r>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63"/>
        <p:cNvGrpSpPr/>
        <p:nvPr/>
      </p:nvGrpSpPr>
      <p:grpSpPr>
        <a:xfrm>
          <a:off x="0" y="0"/>
          <a:ext cx="0" cy="0"/>
          <a:chOff x="0" y="0"/>
          <a:chExt cx="0" cy="0"/>
        </a:xfrm>
      </p:grpSpPr>
      <p:sp>
        <p:nvSpPr>
          <p:cNvPr id="664" name="Google Shape;664;p54"/>
          <p:cNvSpPr txBox="1"/>
          <p:nvPr/>
        </p:nvSpPr>
        <p:spPr>
          <a:xfrm>
            <a:off x="466725" y="765175"/>
            <a:ext cx="8231187" cy="478948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“Good job, Jason,” Dr. Phillips commented as she headed out to the truck that would carry her and the samples to the airport. “This will hopefully give the lab back home a head start investigating this new strain of flu. I’ll be back in a couple of hours. The team’s condition seems to be getting better so I don’t think you will have much trouble while I am gone. Give them plenty of fluids and remember to wash your hands frequently to help keep you from catching this bug. It doesn’t appear to be as bad as we feared but it is still pretty nasty.”</a:t>
            </a:r>
            <a:endParaRPr/>
          </a:p>
        </p:txBody>
      </p:sp>
      <p:sp>
        <p:nvSpPr>
          <p:cNvPr id="665" name="Google Shape;665;p54"/>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42</a:t>
            </a:fld>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7"/>
          <p:cNvSpPr txBox="1"/>
          <p:nvPr/>
        </p:nvSpPr>
        <p:spPr>
          <a:xfrm>
            <a:off x="282575" y="514350"/>
            <a:ext cx="8448675" cy="55689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0" i="0" u="none" strike="noStrike" cap="none">
                <a:solidFill>
                  <a:schemeClr val="dk1"/>
                </a:solidFill>
                <a:latin typeface="Times New Roman"/>
                <a:ea typeface="Times New Roman"/>
                <a:cs typeface="Times New Roman"/>
                <a:sym typeface="Times New Roman"/>
              </a:rPr>
              <a:t>“The hemagglutinin (HA) protein helps the flu virus infect cells and the structure of this protein can vary in different virus strains. I want you to compare the HA gene for the viruses the team was examining with a typical flu virus. Because we don’t have power right now, you will have to do this the old-fashioned way with pencil and paper. I will get you the nucleotide sequence for a typical HA gene. You can start by </a:t>
            </a:r>
            <a:r>
              <a:rPr lang="en-US" sz="2400" b="0" i="0" u="none" strike="noStrike" cap="none">
                <a:solidFill>
                  <a:srgbClr val="000000"/>
                </a:solidFill>
                <a:latin typeface="Times New Roman"/>
                <a:ea typeface="Times New Roman"/>
                <a:cs typeface="Times New Roman"/>
                <a:sym typeface="Times New Roman"/>
              </a:rPr>
              <a:t>finding </a:t>
            </a:r>
            <a:r>
              <a:rPr lang="en-US" sz="2400" b="0" i="0" u="none" strike="noStrike" cap="none">
                <a:solidFill>
                  <a:schemeClr val="dk1"/>
                </a:solidFill>
                <a:latin typeface="Times New Roman"/>
                <a:ea typeface="Times New Roman"/>
                <a:cs typeface="Times New Roman"/>
                <a:sym typeface="Times New Roman"/>
              </a:rPr>
              <a:t>the coding region for the gene.”</a:t>
            </a:r>
            <a:endParaRPr/>
          </a:p>
          <a:p>
            <a:pPr marL="0" marR="0" lvl="0" indent="0" algn="l" rtl="0">
              <a:lnSpc>
                <a:spcPct val="100000"/>
              </a:lnSpc>
              <a:spcBef>
                <a:spcPts val="0"/>
              </a:spcBef>
              <a:spcAft>
                <a:spcPts val="0"/>
              </a:spcAft>
              <a:buClr>
                <a:schemeClr val="dk1"/>
              </a:buClr>
              <a:buSzPts val="2400"/>
              <a:buFont typeface="Times New Roman"/>
              <a:buNone/>
            </a:pPr>
            <a:endParaRPr sz="2400" b="0" i="0" u="none" strike="noStrike" cap="none">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chemeClr val="dk1"/>
              </a:buClr>
              <a:buSzPts val="2400"/>
              <a:buFont typeface="Times New Roman"/>
              <a:buNone/>
            </a:pPr>
            <a:r>
              <a:rPr lang="en-US" sz="2400" b="0" i="0" u="none" strike="noStrike" cap="none">
                <a:solidFill>
                  <a:schemeClr val="dk1"/>
                </a:solidFill>
                <a:latin typeface="Times New Roman"/>
                <a:ea typeface="Times New Roman"/>
                <a:cs typeface="Times New Roman"/>
                <a:sym typeface="Times New Roman"/>
              </a:rPr>
              <a:t>Dr. Phillips left the tent. “Wait!” Jason called after her. “How do I do that!” It was too late; she was already gone. Jason hadn’t thought about DNA and proteins since intro biology. He pulled the biology textbook he had brought with him to prepare for the MCATs out of  his backpack. He had better relearn how DNA is used to make proteins, and quickly. </a:t>
            </a:r>
            <a:endParaRPr/>
          </a:p>
        </p:txBody>
      </p:sp>
      <p:sp>
        <p:nvSpPr>
          <p:cNvPr id="115" name="Google Shape;115;p17"/>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strike="noStrike" cap="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5</a:t>
            </a:fld>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pic>
        <p:nvPicPr>
          <p:cNvPr id="120" name="Google Shape;120;p18" descr="DNA and chromosome-modified.jpg"/>
          <p:cNvPicPr preferRelativeResize="0"/>
          <p:nvPr/>
        </p:nvPicPr>
        <p:blipFill rotWithShape="1">
          <a:blip r:embed="rId3">
            <a:alphaModFix/>
          </a:blip>
          <a:srcRect/>
          <a:stretch/>
        </p:blipFill>
        <p:spPr>
          <a:xfrm>
            <a:off x="1627187" y="2035175"/>
            <a:ext cx="6169025" cy="4657725"/>
          </a:xfrm>
          <a:prstGeom prst="rect">
            <a:avLst/>
          </a:prstGeom>
          <a:noFill/>
          <a:ln>
            <a:noFill/>
          </a:ln>
        </p:spPr>
      </p:pic>
      <p:sp>
        <p:nvSpPr>
          <p:cNvPr id="121" name="Google Shape;121;p18"/>
          <p:cNvSpPr txBox="1"/>
          <p:nvPr/>
        </p:nvSpPr>
        <p:spPr>
          <a:xfrm>
            <a:off x="188912" y="125412"/>
            <a:ext cx="8701087" cy="2062162"/>
          </a:xfrm>
          <a:prstGeom prst="rect">
            <a:avLst/>
          </a:prstGeom>
          <a:noFill/>
          <a:ln>
            <a:noFill/>
          </a:ln>
        </p:spPr>
        <p:txBody>
          <a:bodyPr spcFirstLastPara="1" wrap="square" lIns="91425" tIns="45700" rIns="91425" bIns="45700" anchor="t" anchorCtr="0">
            <a:noAutofit/>
          </a:bodyPr>
          <a:lstStyle/>
          <a:p>
            <a:pPr marL="0" marR="0" lvl="0" indent="-203200" algn="l" rtl="0">
              <a:lnSpc>
                <a:spcPct val="100000"/>
              </a:lnSpc>
              <a:spcBef>
                <a:spcPts val="0"/>
              </a:spcBef>
              <a:spcAft>
                <a:spcPts val="0"/>
              </a:spcAft>
              <a:buClr>
                <a:schemeClr val="dk1"/>
              </a:buClr>
              <a:buSzPts val="3200"/>
              <a:buFont typeface="Times New Roman"/>
              <a:buChar char="•"/>
            </a:pPr>
            <a:r>
              <a:rPr lang="en-US" sz="3200" b="0" i="0" u="none" strike="noStrike" cap="none">
                <a:solidFill>
                  <a:schemeClr val="dk1"/>
                </a:solidFill>
                <a:latin typeface="Times New Roman"/>
                <a:ea typeface="Times New Roman"/>
                <a:cs typeface="Times New Roman"/>
                <a:sym typeface="Times New Roman"/>
              </a:rPr>
              <a:t> Human chromosomes: 50-&gt;250 million base pairs.</a:t>
            </a:r>
            <a:endParaRPr/>
          </a:p>
          <a:p>
            <a:pPr marL="0" marR="0" lvl="0" indent="-203200" algn="l" rtl="0">
              <a:lnSpc>
                <a:spcPct val="100000"/>
              </a:lnSpc>
              <a:spcBef>
                <a:spcPts val="0"/>
              </a:spcBef>
              <a:spcAft>
                <a:spcPts val="0"/>
              </a:spcAft>
              <a:buClr>
                <a:schemeClr val="dk1"/>
              </a:buClr>
              <a:buSzPts val="3200"/>
              <a:buFont typeface="Times New Roman"/>
              <a:buChar char="•"/>
            </a:pPr>
            <a:r>
              <a:rPr lang="en-US" sz="3200" b="0" i="0" u="none" strike="noStrike" cap="none">
                <a:solidFill>
                  <a:schemeClr val="dk1"/>
                </a:solidFill>
                <a:latin typeface="Times New Roman"/>
                <a:ea typeface="Times New Roman"/>
                <a:cs typeface="Times New Roman"/>
                <a:sym typeface="Times New Roman"/>
              </a:rPr>
              <a:t> Average gene: 3000 base pairs.</a:t>
            </a:r>
            <a:endParaRPr/>
          </a:p>
          <a:p>
            <a:pPr marL="0" marR="0" lvl="0" indent="-203200" algn="l" rtl="0">
              <a:lnSpc>
                <a:spcPct val="100000"/>
              </a:lnSpc>
              <a:spcBef>
                <a:spcPts val="0"/>
              </a:spcBef>
              <a:spcAft>
                <a:spcPts val="0"/>
              </a:spcAft>
              <a:buClr>
                <a:schemeClr val="dk1"/>
              </a:buClr>
              <a:buSzPts val="3200"/>
              <a:buFont typeface="Times New Roman"/>
              <a:buChar char="•"/>
            </a:pPr>
            <a:r>
              <a:rPr lang="en-US" sz="3200" b="0" i="0" u="none" strike="noStrike" cap="none">
                <a:solidFill>
                  <a:schemeClr val="dk1"/>
                </a:solidFill>
                <a:latin typeface="Times New Roman"/>
                <a:ea typeface="Times New Roman"/>
                <a:cs typeface="Times New Roman"/>
                <a:sym typeface="Times New Roman"/>
              </a:rPr>
              <a:t> &lt;5% of DNA codes for protein.</a:t>
            </a:r>
            <a:endParaRPr/>
          </a:p>
          <a:p>
            <a:pPr marL="0" marR="0" lvl="0" indent="-203200" algn="l" rtl="0">
              <a:lnSpc>
                <a:spcPct val="100000"/>
              </a:lnSpc>
              <a:spcBef>
                <a:spcPts val="0"/>
              </a:spcBef>
              <a:spcAft>
                <a:spcPts val="0"/>
              </a:spcAft>
              <a:buClr>
                <a:schemeClr val="dk1"/>
              </a:buClr>
              <a:buSzPts val="3200"/>
              <a:buFont typeface="Times New Roman"/>
              <a:buChar char="•"/>
            </a:pPr>
            <a:r>
              <a:rPr lang="en-US" sz="3200" b="0" i="0" u="none" strike="noStrike" cap="none">
                <a:solidFill>
                  <a:schemeClr val="dk1"/>
                </a:solidFill>
                <a:latin typeface="Times New Roman"/>
                <a:ea typeface="Times New Roman"/>
                <a:cs typeface="Times New Roman"/>
                <a:sym typeface="Times New Roman"/>
              </a:rPr>
              <a:t> How to find the genes?.</a:t>
            </a:r>
            <a:endParaRPr/>
          </a:p>
        </p:txBody>
      </p:sp>
      <p:sp>
        <p:nvSpPr>
          <p:cNvPr id="122" name="Google Shape;122;p18"/>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strike="noStrike" cap="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6</a:t>
            </a:fld>
            <a:endParaRPr/>
          </a:p>
        </p:txBody>
      </p:sp>
      <p:sp>
        <p:nvSpPr>
          <p:cNvPr id="123" name="Google Shape;123;p18"/>
          <p:cNvSpPr txBox="1"/>
          <p:nvPr/>
        </p:nvSpPr>
        <p:spPr>
          <a:xfrm>
            <a:off x="0" y="6611937"/>
            <a:ext cx="4572000" cy="2460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000"/>
              <a:buFont typeface="Times New Roman"/>
              <a:buNone/>
            </a:pPr>
            <a:r>
              <a:rPr lang="en-US" sz="1000" b="0" i="0" u="none" strike="noStrike" cap="none">
                <a:solidFill>
                  <a:schemeClr val="dk1"/>
                </a:solidFill>
                <a:latin typeface="Times New Roman"/>
                <a:ea typeface="Times New Roman"/>
                <a:cs typeface="Times New Roman"/>
                <a:sym typeface="Times New Roman"/>
              </a:rPr>
              <a:t>Source: http://commons.wikimedia.org/wiki/Image:DNA_ORF.gif</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9"/>
          <p:cNvSpPr txBox="1">
            <a:spLocks noGrp="1"/>
          </p:cNvSpPr>
          <p:nvPr>
            <p:ph type="title" idx="4294967295"/>
          </p:nvPr>
        </p:nvSpPr>
        <p:spPr>
          <a:xfrm>
            <a:off x="76200" y="0"/>
            <a:ext cx="6892925" cy="7620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00"/>
              <a:buFont typeface="Times New Roman"/>
              <a:buNone/>
            </a:pPr>
            <a:r>
              <a:rPr lang="en-US" sz="3600" b="1" i="0" u="none" strike="noStrike" cap="none">
                <a:solidFill>
                  <a:schemeClr val="dk2"/>
                </a:solidFill>
                <a:latin typeface="Times New Roman"/>
                <a:ea typeface="Times New Roman"/>
                <a:cs typeface="Times New Roman"/>
                <a:sym typeface="Times New Roman"/>
              </a:rPr>
              <a:t>What is a Gene?  </a:t>
            </a:r>
            <a:endParaRPr/>
          </a:p>
        </p:txBody>
      </p:sp>
      <p:sp>
        <p:nvSpPr>
          <p:cNvPr id="129" name="Google Shape;129;p19"/>
          <p:cNvSpPr txBox="1"/>
          <p:nvPr/>
        </p:nvSpPr>
        <p:spPr>
          <a:xfrm>
            <a:off x="0" y="2747962"/>
            <a:ext cx="8967787" cy="1668462"/>
          </a:xfrm>
          <a:prstGeom prst="rect">
            <a:avLst/>
          </a:prstGeom>
          <a:solidFill>
            <a:schemeClr val="lt1"/>
          </a:solidFill>
          <a:ln w="9525"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cxnSp>
        <p:nvCxnSpPr>
          <p:cNvPr id="130" name="Google Shape;130;p19"/>
          <p:cNvCxnSpPr/>
          <p:nvPr/>
        </p:nvCxnSpPr>
        <p:spPr>
          <a:xfrm rot="10800000" flipH="1">
            <a:off x="1039812" y="3497262"/>
            <a:ext cx="6513512" cy="15875"/>
          </a:xfrm>
          <a:prstGeom prst="straightConnector1">
            <a:avLst/>
          </a:prstGeom>
          <a:noFill/>
          <a:ln w="28575" cap="flat" cmpd="sng">
            <a:solidFill>
              <a:schemeClr val="dk1"/>
            </a:solidFill>
            <a:prstDash val="solid"/>
            <a:miter lim="800000"/>
            <a:headEnd type="none" w="med" len="med"/>
            <a:tailEnd type="none" w="med" len="med"/>
          </a:ln>
        </p:spPr>
      </p:cxnSp>
      <p:sp>
        <p:nvSpPr>
          <p:cNvPr id="131" name="Google Shape;131;p19"/>
          <p:cNvSpPr txBox="1"/>
          <p:nvPr/>
        </p:nvSpPr>
        <p:spPr>
          <a:xfrm>
            <a:off x="7545387" y="3375025"/>
            <a:ext cx="1065212" cy="2270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DNA</a:t>
            </a:r>
            <a:endParaRPr/>
          </a:p>
        </p:txBody>
      </p:sp>
      <p:grpSp>
        <p:nvGrpSpPr>
          <p:cNvPr id="132" name="Google Shape;132;p19"/>
          <p:cNvGrpSpPr/>
          <p:nvPr/>
        </p:nvGrpSpPr>
        <p:grpSpPr>
          <a:xfrm>
            <a:off x="4156075" y="2271712"/>
            <a:ext cx="2579687" cy="1223962"/>
            <a:chOff x="2688" y="1671"/>
            <a:chExt cx="1625" cy="771"/>
          </a:xfrm>
        </p:grpSpPr>
        <p:sp>
          <p:nvSpPr>
            <p:cNvPr id="133" name="Google Shape;133;p19"/>
            <p:cNvSpPr txBox="1"/>
            <p:nvPr/>
          </p:nvSpPr>
          <p:spPr>
            <a:xfrm>
              <a:off x="2688" y="2284"/>
              <a:ext cx="1625" cy="158"/>
            </a:xfrm>
            <a:prstGeom prst="rect">
              <a:avLst/>
            </a:prstGeom>
            <a:solidFill>
              <a:schemeClr val="accent1"/>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134" name="Google Shape;134;p19"/>
            <p:cNvSpPr txBox="1"/>
            <p:nvPr/>
          </p:nvSpPr>
          <p:spPr>
            <a:xfrm>
              <a:off x="3086" y="1671"/>
              <a:ext cx="832" cy="596"/>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Coding </a:t>
              </a:r>
              <a:endParaRPr/>
            </a:p>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region</a:t>
              </a:r>
              <a:endParaRPr/>
            </a:p>
          </p:txBody>
        </p:sp>
      </p:grpSp>
      <p:grpSp>
        <p:nvGrpSpPr>
          <p:cNvPr id="135" name="Google Shape;135;p19"/>
          <p:cNvGrpSpPr/>
          <p:nvPr/>
        </p:nvGrpSpPr>
        <p:grpSpPr>
          <a:xfrm>
            <a:off x="1576387" y="2279650"/>
            <a:ext cx="2579687" cy="1223962"/>
            <a:chOff x="1063" y="1675"/>
            <a:chExt cx="1625" cy="772"/>
          </a:xfrm>
        </p:grpSpPr>
        <p:sp>
          <p:nvSpPr>
            <p:cNvPr id="136" name="Google Shape;136;p19"/>
            <p:cNvSpPr txBox="1"/>
            <p:nvPr/>
          </p:nvSpPr>
          <p:spPr>
            <a:xfrm>
              <a:off x="1063" y="2281"/>
              <a:ext cx="1625" cy="166"/>
            </a:xfrm>
            <a:prstGeom prst="rect">
              <a:avLst/>
            </a:prstGeom>
            <a:solidFill>
              <a:srgbClr val="FF0000"/>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137" name="Google Shape;137;p19"/>
            <p:cNvSpPr txBox="1"/>
            <p:nvPr/>
          </p:nvSpPr>
          <p:spPr>
            <a:xfrm>
              <a:off x="1327" y="1675"/>
              <a:ext cx="1111" cy="59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Regulatory</a:t>
              </a:r>
              <a:endParaRPr/>
            </a:p>
            <a:p>
              <a:pPr marL="0" marR="0" lvl="0" indent="0" algn="ctr" rtl="0">
                <a:lnSpc>
                  <a:spcPct val="100000"/>
                </a:lnSpc>
                <a:spcBef>
                  <a:spcPts val="0"/>
                </a:spcBef>
                <a:spcAft>
                  <a:spcPts val="0"/>
                </a:spcAft>
                <a:buClr>
                  <a:schemeClr val="dk1"/>
                </a:buClr>
                <a:buSzPts val="2800"/>
                <a:buFont typeface="Times New Roman"/>
                <a:buNone/>
              </a:pPr>
              <a:r>
                <a:rPr lang="en-US" sz="2800" b="0" i="0" u="none">
                  <a:solidFill>
                    <a:schemeClr val="dk1"/>
                  </a:solidFill>
                  <a:latin typeface="Times New Roman"/>
                  <a:ea typeface="Times New Roman"/>
                  <a:cs typeface="Times New Roman"/>
                  <a:sym typeface="Times New Roman"/>
                </a:rPr>
                <a:t> region</a:t>
              </a:r>
              <a:endParaRPr/>
            </a:p>
          </p:txBody>
        </p:sp>
      </p:grpSp>
      <p:sp>
        <p:nvSpPr>
          <p:cNvPr id="138" name="Google Shape;138;p19"/>
          <p:cNvSpPr txBox="1"/>
          <p:nvPr/>
        </p:nvSpPr>
        <p:spPr>
          <a:xfrm>
            <a:off x="223837" y="4689475"/>
            <a:ext cx="6705600" cy="523875"/>
          </a:xfrm>
          <a:prstGeom prst="rect">
            <a:avLst/>
          </a:prstGeom>
          <a:noFill/>
          <a:ln>
            <a:noFill/>
          </a:ln>
        </p:spPr>
        <p:txBody>
          <a:bodyPr spcFirstLastPara="1" wrap="square" lIns="91425" tIns="45700" rIns="91425" bIns="45700" anchor="t" anchorCtr="0">
            <a:noAutofit/>
          </a:bodyPr>
          <a:lstStyle/>
          <a:p>
            <a:pPr marL="0" marR="0" lvl="0" indent="-177800" algn="l" rtl="0">
              <a:lnSpc>
                <a:spcPct val="100000"/>
              </a:lnSpc>
              <a:spcBef>
                <a:spcPts val="0"/>
              </a:spcBef>
              <a:spcAft>
                <a:spcPts val="0"/>
              </a:spcAft>
              <a:buClr>
                <a:schemeClr val="dk1"/>
              </a:buClr>
              <a:buSzPts val="2800"/>
              <a:buFont typeface="Times New Roman"/>
              <a:buChar char="•"/>
            </a:pPr>
            <a:r>
              <a:rPr lang="en-US" sz="2800" b="0" i="0" u="none">
                <a:solidFill>
                  <a:schemeClr val="dk1"/>
                </a:solidFill>
                <a:latin typeface="Times New Roman"/>
                <a:ea typeface="Times New Roman"/>
                <a:cs typeface="Times New Roman"/>
                <a:sym typeface="Times New Roman"/>
              </a:rPr>
              <a:t> Information in genes used to make proteins.</a:t>
            </a:r>
            <a:endParaRPr/>
          </a:p>
        </p:txBody>
      </p:sp>
      <p:sp>
        <p:nvSpPr>
          <p:cNvPr id="139" name="Google Shape;139;p19"/>
          <p:cNvSpPr txBox="1"/>
          <p:nvPr/>
        </p:nvSpPr>
        <p:spPr>
          <a:xfrm>
            <a:off x="230187" y="5157787"/>
            <a:ext cx="2090737" cy="523875"/>
          </a:xfrm>
          <a:prstGeom prst="rect">
            <a:avLst/>
          </a:prstGeom>
          <a:noFill/>
          <a:ln>
            <a:noFill/>
          </a:ln>
        </p:spPr>
        <p:txBody>
          <a:bodyPr spcFirstLastPara="1" wrap="square" lIns="91425" tIns="45700" rIns="91425" bIns="45700" anchor="t" anchorCtr="0">
            <a:noAutofit/>
          </a:bodyPr>
          <a:lstStyle/>
          <a:p>
            <a:pPr marL="0" marR="0" lvl="0" indent="-177800" algn="l" rtl="0">
              <a:lnSpc>
                <a:spcPct val="100000"/>
              </a:lnSpc>
              <a:spcBef>
                <a:spcPts val="0"/>
              </a:spcBef>
              <a:spcAft>
                <a:spcPts val="0"/>
              </a:spcAft>
              <a:buClr>
                <a:schemeClr val="dk1"/>
              </a:buClr>
              <a:buSzPts val="2800"/>
              <a:buFont typeface="Times New Roman"/>
              <a:buChar char="•"/>
            </a:pPr>
            <a:r>
              <a:rPr lang="en-US" sz="2800" b="0" i="0" u="none">
                <a:solidFill>
                  <a:schemeClr val="dk1"/>
                </a:solidFill>
                <a:latin typeface="Times New Roman"/>
                <a:ea typeface="Times New Roman"/>
                <a:cs typeface="Times New Roman"/>
                <a:sym typeface="Times New Roman"/>
              </a:rPr>
              <a:t> Two stages:</a:t>
            </a:r>
            <a:endParaRPr/>
          </a:p>
        </p:txBody>
      </p:sp>
      <p:sp>
        <p:nvSpPr>
          <p:cNvPr id="140" name="Google Shape;140;p19"/>
          <p:cNvSpPr txBox="1"/>
          <p:nvPr/>
        </p:nvSpPr>
        <p:spPr>
          <a:xfrm>
            <a:off x="755650" y="5637212"/>
            <a:ext cx="2312987" cy="523875"/>
          </a:xfrm>
          <a:prstGeom prst="rect">
            <a:avLst/>
          </a:prstGeom>
          <a:noFill/>
          <a:ln>
            <a:noFill/>
          </a:ln>
        </p:spPr>
        <p:txBody>
          <a:bodyPr spcFirstLastPara="1" wrap="square" lIns="91425" tIns="45700" rIns="91425" bIns="45700" anchor="t" anchorCtr="0">
            <a:noAutofit/>
          </a:bodyPr>
          <a:lstStyle/>
          <a:p>
            <a:pPr marL="0" marR="0" lvl="0" indent="-177800" algn="l" rtl="0">
              <a:lnSpc>
                <a:spcPct val="100000"/>
              </a:lnSpc>
              <a:spcBef>
                <a:spcPts val="0"/>
              </a:spcBef>
              <a:spcAft>
                <a:spcPts val="0"/>
              </a:spcAft>
              <a:buClr>
                <a:schemeClr val="dk1"/>
              </a:buClr>
              <a:buSzPts val="2800"/>
              <a:buFont typeface="Times New Roman"/>
              <a:buChar char="•"/>
            </a:pPr>
            <a:r>
              <a:rPr lang="en-US" sz="2800" b="0" i="0" u="none">
                <a:solidFill>
                  <a:schemeClr val="dk1"/>
                </a:solidFill>
                <a:latin typeface="Times New Roman"/>
                <a:ea typeface="Times New Roman"/>
                <a:cs typeface="Times New Roman"/>
                <a:sym typeface="Times New Roman"/>
              </a:rPr>
              <a:t> Transcription</a:t>
            </a:r>
            <a:endParaRPr/>
          </a:p>
        </p:txBody>
      </p:sp>
      <p:sp>
        <p:nvSpPr>
          <p:cNvPr id="141" name="Google Shape;141;p19"/>
          <p:cNvSpPr txBox="1"/>
          <p:nvPr/>
        </p:nvSpPr>
        <p:spPr>
          <a:xfrm>
            <a:off x="766762" y="6089650"/>
            <a:ext cx="2014537" cy="523875"/>
          </a:xfrm>
          <a:prstGeom prst="rect">
            <a:avLst/>
          </a:prstGeom>
          <a:noFill/>
          <a:ln>
            <a:noFill/>
          </a:ln>
        </p:spPr>
        <p:txBody>
          <a:bodyPr spcFirstLastPara="1" wrap="square" lIns="91425" tIns="45700" rIns="91425" bIns="45700" anchor="t" anchorCtr="0">
            <a:noAutofit/>
          </a:bodyPr>
          <a:lstStyle/>
          <a:p>
            <a:pPr marL="0" marR="0" lvl="0" indent="-177800" algn="l" rtl="0">
              <a:lnSpc>
                <a:spcPct val="100000"/>
              </a:lnSpc>
              <a:spcBef>
                <a:spcPts val="0"/>
              </a:spcBef>
              <a:spcAft>
                <a:spcPts val="0"/>
              </a:spcAft>
              <a:buClr>
                <a:schemeClr val="dk1"/>
              </a:buClr>
              <a:buSzPts val="2800"/>
              <a:buFont typeface="Times New Roman"/>
              <a:buChar char="•"/>
            </a:pPr>
            <a:r>
              <a:rPr lang="en-US" sz="2800" b="0" i="0" u="none">
                <a:solidFill>
                  <a:schemeClr val="dk1"/>
                </a:solidFill>
                <a:latin typeface="Times New Roman"/>
                <a:ea typeface="Times New Roman"/>
                <a:cs typeface="Times New Roman"/>
                <a:sym typeface="Times New Roman"/>
              </a:rPr>
              <a:t> Translation</a:t>
            </a:r>
            <a:endParaRPr/>
          </a:p>
        </p:txBody>
      </p:sp>
      <p:sp>
        <p:nvSpPr>
          <p:cNvPr id="142" name="Google Shape;142;p19"/>
          <p:cNvSpPr txBox="1"/>
          <p:nvPr/>
        </p:nvSpPr>
        <p:spPr>
          <a:xfrm>
            <a:off x="217487" y="827087"/>
            <a:ext cx="8610600" cy="946150"/>
          </a:xfrm>
          <a:prstGeom prst="rect">
            <a:avLst/>
          </a:prstGeom>
          <a:noFill/>
          <a:ln>
            <a:noFill/>
          </a:ln>
        </p:spPr>
        <p:txBody>
          <a:bodyPr spcFirstLastPara="1" wrap="square" lIns="91425" tIns="45700" rIns="91425" bIns="45700" anchor="t" anchorCtr="0">
            <a:noAutofit/>
          </a:bodyPr>
          <a:lstStyle/>
          <a:p>
            <a:pPr marL="0" marR="0" lvl="0" indent="-177800" algn="l" rtl="0">
              <a:lnSpc>
                <a:spcPct val="100000"/>
              </a:lnSpc>
              <a:spcBef>
                <a:spcPts val="0"/>
              </a:spcBef>
              <a:spcAft>
                <a:spcPts val="0"/>
              </a:spcAft>
              <a:buClr>
                <a:schemeClr val="dk1"/>
              </a:buClr>
              <a:buSzPts val="2800"/>
              <a:buFont typeface="Times New Roman"/>
              <a:buChar char="•"/>
            </a:pPr>
            <a:r>
              <a:rPr lang="en-US" sz="2800" b="0" i="0" u="none">
                <a:solidFill>
                  <a:schemeClr val="dk1"/>
                </a:solidFill>
                <a:latin typeface="Times New Roman"/>
                <a:ea typeface="Times New Roman"/>
                <a:cs typeface="Times New Roman"/>
                <a:sym typeface="Times New Roman"/>
              </a:rPr>
              <a:t> Short stretch of DNA on chromosome.</a:t>
            </a:r>
            <a:endParaRPr/>
          </a:p>
          <a:p>
            <a:pPr marL="0" marR="0" lvl="0" indent="-177800" algn="l" rtl="0">
              <a:lnSpc>
                <a:spcPct val="100000"/>
              </a:lnSpc>
              <a:spcBef>
                <a:spcPts val="0"/>
              </a:spcBef>
              <a:spcAft>
                <a:spcPts val="0"/>
              </a:spcAft>
              <a:buClr>
                <a:schemeClr val="dk1"/>
              </a:buClr>
              <a:buSzPts val="2800"/>
              <a:buFont typeface="Times New Roman"/>
              <a:buChar char="•"/>
            </a:pPr>
            <a:r>
              <a:rPr lang="en-US" sz="2800" b="0" i="0" u="none">
                <a:solidFill>
                  <a:schemeClr val="dk1"/>
                </a:solidFill>
                <a:latin typeface="Times New Roman"/>
                <a:ea typeface="Times New Roman"/>
                <a:cs typeface="Times New Roman"/>
                <a:sym typeface="Times New Roman"/>
              </a:rPr>
              <a:t> Two parts:</a:t>
            </a:r>
            <a:endParaRPr/>
          </a:p>
        </p:txBody>
      </p:sp>
      <p:sp>
        <p:nvSpPr>
          <p:cNvPr id="143" name="Google Shape;143;p19"/>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7</a:t>
            </a:fld>
            <a:endParaRPr/>
          </a:p>
        </p:txBody>
      </p:sp>
      <p:cxnSp>
        <p:nvCxnSpPr>
          <p:cNvPr id="144" name="Google Shape;144;p19"/>
          <p:cNvCxnSpPr/>
          <p:nvPr/>
        </p:nvCxnSpPr>
        <p:spPr>
          <a:xfrm rot="10800000" flipH="1">
            <a:off x="1039812" y="3230562"/>
            <a:ext cx="6513512" cy="15875"/>
          </a:xfrm>
          <a:prstGeom prst="straightConnector1">
            <a:avLst/>
          </a:prstGeom>
          <a:noFill/>
          <a:ln w="28575" cap="flat" cmpd="sng">
            <a:solidFill>
              <a:schemeClr val="dk1"/>
            </a:solidFill>
            <a:prstDash val="solid"/>
            <a:miter lim="800000"/>
            <a:headEnd type="none" w="med" len="med"/>
            <a:tailEnd type="none" w="med" len="med"/>
          </a:ln>
        </p:spPr>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0"/>
          <p:cNvSpPr txBox="1">
            <a:spLocks noGrp="1"/>
          </p:cNvSpPr>
          <p:nvPr>
            <p:ph type="title" idx="4294967295"/>
          </p:nvPr>
        </p:nvSpPr>
        <p:spPr>
          <a:xfrm>
            <a:off x="76200" y="0"/>
            <a:ext cx="3581400" cy="7620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00"/>
              <a:buFont typeface="Times New Roman"/>
              <a:buNone/>
            </a:pPr>
            <a:r>
              <a:rPr lang="en-US" sz="3600" b="1" i="0" u="none" strike="noStrike" cap="none">
                <a:solidFill>
                  <a:schemeClr val="dk2"/>
                </a:solidFill>
                <a:latin typeface="Times New Roman"/>
                <a:ea typeface="Times New Roman"/>
                <a:cs typeface="Times New Roman"/>
                <a:sym typeface="Times New Roman"/>
              </a:rPr>
              <a:t>Transcription</a:t>
            </a:r>
            <a:endParaRPr/>
          </a:p>
        </p:txBody>
      </p:sp>
      <p:pic>
        <p:nvPicPr>
          <p:cNvPr id="150" name="Google Shape;150;p20" descr="DNA-2.jpg"/>
          <p:cNvPicPr preferRelativeResize="0"/>
          <p:nvPr/>
        </p:nvPicPr>
        <p:blipFill rotWithShape="1">
          <a:blip r:embed="rId3">
            <a:alphaModFix/>
          </a:blip>
          <a:srcRect/>
          <a:stretch/>
        </p:blipFill>
        <p:spPr>
          <a:xfrm>
            <a:off x="0" y="3605212"/>
            <a:ext cx="9286875" cy="322262"/>
          </a:xfrm>
          <a:prstGeom prst="rect">
            <a:avLst/>
          </a:prstGeom>
          <a:noFill/>
          <a:ln>
            <a:noFill/>
          </a:ln>
        </p:spPr>
      </p:pic>
      <p:sp>
        <p:nvSpPr>
          <p:cNvPr id="151" name="Google Shape;151;p20"/>
          <p:cNvSpPr txBox="1"/>
          <p:nvPr/>
        </p:nvSpPr>
        <p:spPr>
          <a:xfrm>
            <a:off x="2085975" y="3494087"/>
            <a:ext cx="890587" cy="460375"/>
          </a:xfrm>
          <a:prstGeom prst="rect">
            <a:avLst/>
          </a:prstGeom>
          <a:solidFill>
            <a:srgbClr val="00FF00">
              <a:alpha val="49803"/>
            </a:srgbClr>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152" name="Google Shape;152;p20"/>
          <p:cNvSpPr txBox="1"/>
          <p:nvPr/>
        </p:nvSpPr>
        <p:spPr>
          <a:xfrm>
            <a:off x="6315075" y="3503612"/>
            <a:ext cx="890587" cy="461962"/>
          </a:xfrm>
          <a:prstGeom prst="rect">
            <a:avLst/>
          </a:prstGeom>
          <a:solidFill>
            <a:srgbClr val="FF0000">
              <a:alpha val="49803"/>
            </a:srgbClr>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153" name="Google Shape;153;p20"/>
          <p:cNvSpPr txBox="1"/>
          <p:nvPr/>
        </p:nvSpPr>
        <p:spPr>
          <a:xfrm>
            <a:off x="1787525" y="2971800"/>
            <a:ext cx="1441450"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Promoter</a:t>
            </a:r>
            <a:endParaRPr/>
          </a:p>
        </p:txBody>
      </p:sp>
      <p:sp>
        <p:nvSpPr>
          <p:cNvPr id="154" name="Google Shape;154;p20"/>
          <p:cNvSpPr txBox="1"/>
          <p:nvPr/>
        </p:nvSpPr>
        <p:spPr>
          <a:xfrm>
            <a:off x="5981700" y="2887662"/>
            <a:ext cx="1689100" cy="4603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Terminator</a:t>
            </a:r>
            <a:endParaRPr/>
          </a:p>
        </p:txBody>
      </p:sp>
      <p:sp>
        <p:nvSpPr>
          <p:cNvPr id="155" name="Google Shape;155;p20"/>
          <p:cNvSpPr txBox="1"/>
          <p:nvPr/>
        </p:nvSpPr>
        <p:spPr>
          <a:xfrm>
            <a:off x="3262312" y="4413250"/>
            <a:ext cx="2903537"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Gene Coding Region</a:t>
            </a:r>
            <a:endParaRPr/>
          </a:p>
        </p:txBody>
      </p:sp>
      <p:sp>
        <p:nvSpPr>
          <p:cNvPr id="156" name="Google Shape;156;p20"/>
          <p:cNvSpPr/>
          <p:nvPr/>
        </p:nvSpPr>
        <p:spPr>
          <a:xfrm rot="5400000">
            <a:off x="4534693" y="2480468"/>
            <a:ext cx="274637" cy="3492500"/>
          </a:xfrm>
          <a:prstGeom prst="rightBrace">
            <a:avLst>
              <a:gd name="adj1" fmla="val 306"/>
              <a:gd name="adj2" fmla="val 50000"/>
            </a:avLst>
          </a:prstGeom>
          <a:noFill/>
          <a:ln w="28575" cap="flat" cmpd="sng">
            <a:solidFill>
              <a:srgbClr val="000000"/>
            </a:solidFill>
            <a:prstDash val="solid"/>
            <a:miter lim="800000"/>
            <a:headEnd type="none" w="sm" len="sm"/>
            <a:tailEnd type="none" w="sm" len="sm"/>
          </a:ln>
          <a:effectLst>
            <a:outerShdw blurRad="63500" dist="38100" dir="2700000">
              <a:srgbClr val="808080">
                <a:alpha val="42745"/>
              </a:srgbClr>
            </a:outerShdw>
          </a:effectLst>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157" name="Google Shape;157;p20"/>
          <p:cNvSpPr/>
          <p:nvPr/>
        </p:nvSpPr>
        <p:spPr>
          <a:xfrm rot="240000">
            <a:off x="1309687" y="2454275"/>
            <a:ext cx="1243012" cy="1211262"/>
          </a:xfrm>
          <a:custGeom>
            <a:avLst/>
            <a:gdLst/>
            <a:ahLst/>
            <a:cxnLst/>
            <a:rect l="l" t="t" r="r" b="b"/>
            <a:pathLst>
              <a:path w="1243012" h="1211263" extrusionOk="0">
                <a:moveTo>
                  <a:pt x="621506" y="0"/>
                </a:moveTo>
                <a:cubicBezTo>
                  <a:pt x="955274" y="0"/>
                  <a:pt x="1229447" y="256893"/>
                  <a:pt x="1242534" y="581886"/>
                </a:cubicBezTo>
                <a:lnTo>
                  <a:pt x="621506" y="605632"/>
                </a:lnTo>
                <a:lnTo>
                  <a:pt x="621506" y="0"/>
                </a:lnTo>
                <a:close/>
              </a:path>
              <a:path w="1243012" h="1211263" fill="none" extrusionOk="0">
                <a:moveTo>
                  <a:pt x="621506" y="0"/>
                </a:moveTo>
                <a:cubicBezTo>
                  <a:pt x="955274" y="0"/>
                  <a:pt x="1229447" y="256893"/>
                  <a:pt x="1242534" y="581886"/>
                </a:cubicBezTo>
              </a:path>
            </a:pathLst>
          </a:custGeom>
          <a:noFill/>
          <a:ln w="38100"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sp>
        <p:nvSpPr>
          <p:cNvPr id="158" name="Google Shape;158;p20"/>
          <p:cNvSpPr txBox="1"/>
          <p:nvPr/>
        </p:nvSpPr>
        <p:spPr>
          <a:xfrm>
            <a:off x="1857375" y="1598612"/>
            <a:ext cx="2432050" cy="4619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RNA Polymerase</a:t>
            </a:r>
            <a:endParaRPr/>
          </a:p>
        </p:txBody>
      </p:sp>
      <p:sp>
        <p:nvSpPr>
          <p:cNvPr id="159" name="Google Shape;159;p20"/>
          <p:cNvSpPr/>
          <p:nvPr/>
        </p:nvSpPr>
        <p:spPr>
          <a:xfrm rot="-5400000" flipH="1">
            <a:off x="6823075" y="3535362"/>
            <a:ext cx="1042987" cy="1166812"/>
          </a:xfrm>
          <a:custGeom>
            <a:avLst/>
            <a:gdLst/>
            <a:ahLst/>
            <a:cxnLst/>
            <a:rect l="l" t="t" r="r" b="b"/>
            <a:pathLst>
              <a:path w="1042988" h="1166812" extrusionOk="0">
                <a:moveTo>
                  <a:pt x="521494" y="0"/>
                </a:moveTo>
                <a:cubicBezTo>
                  <a:pt x="766514" y="0"/>
                  <a:pt x="978491" y="190825"/>
                  <a:pt x="1030913" y="458587"/>
                </a:cubicBezTo>
                <a:lnTo>
                  <a:pt x="521494" y="583406"/>
                </a:lnTo>
                <a:lnTo>
                  <a:pt x="521494" y="0"/>
                </a:lnTo>
                <a:close/>
              </a:path>
              <a:path w="1042988" h="1166812" fill="none" extrusionOk="0">
                <a:moveTo>
                  <a:pt x="521494" y="0"/>
                </a:moveTo>
                <a:cubicBezTo>
                  <a:pt x="766514" y="0"/>
                  <a:pt x="978491" y="190825"/>
                  <a:pt x="1030913" y="458587"/>
                </a:cubicBezTo>
              </a:path>
            </a:pathLst>
          </a:custGeom>
          <a:noFill/>
          <a:ln w="44450"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1" i="0" u="none">
              <a:solidFill>
                <a:schemeClr val="dk1"/>
              </a:solidFill>
              <a:latin typeface="Times New Roman"/>
              <a:ea typeface="Times New Roman"/>
              <a:cs typeface="Times New Roman"/>
              <a:sym typeface="Times New Roman"/>
            </a:endParaRPr>
          </a:p>
        </p:txBody>
      </p:sp>
      <p:pic>
        <p:nvPicPr>
          <p:cNvPr id="160" name="Google Shape;160;p20" descr="RNA polymerase-2-modified.jpg"/>
          <p:cNvPicPr preferRelativeResize="0"/>
          <p:nvPr/>
        </p:nvPicPr>
        <p:blipFill rotWithShape="1">
          <a:blip r:embed="rId4">
            <a:alphaModFix/>
          </a:blip>
          <a:srcRect/>
          <a:stretch/>
        </p:blipFill>
        <p:spPr>
          <a:xfrm>
            <a:off x="790575" y="1681162"/>
            <a:ext cx="1073150" cy="1255712"/>
          </a:xfrm>
          <a:prstGeom prst="rect">
            <a:avLst/>
          </a:prstGeom>
          <a:noFill/>
          <a:ln>
            <a:noFill/>
          </a:ln>
        </p:spPr>
      </p:pic>
      <p:pic>
        <p:nvPicPr>
          <p:cNvPr id="161" name="Google Shape;161;p20" descr="RNA polymerase-2-modified.jpg"/>
          <p:cNvPicPr preferRelativeResize="0"/>
          <p:nvPr/>
        </p:nvPicPr>
        <p:blipFill rotWithShape="1">
          <a:blip r:embed="rId4">
            <a:alphaModFix/>
          </a:blip>
          <a:srcRect/>
          <a:stretch/>
        </p:blipFill>
        <p:spPr>
          <a:xfrm>
            <a:off x="7473950" y="4156075"/>
            <a:ext cx="1074737" cy="1255712"/>
          </a:xfrm>
          <a:prstGeom prst="rect">
            <a:avLst/>
          </a:prstGeom>
          <a:noFill/>
          <a:ln>
            <a:noFill/>
          </a:ln>
        </p:spPr>
      </p:pic>
      <p:sp>
        <p:nvSpPr>
          <p:cNvPr id="162" name="Google Shape;162;p20"/>
          <p:cNvSpPr txBox="1"/>
          <p:nvPr/>
        </p:nvSpPr>
        <p:spPr>
          <a:xfrm>
            <a:off x="230187" y="790575"/>
            <a:ext cx="8710612" cy="523875"/>
          </a:xfrm>
          <a:prstGeom prst="rect">
            <a:avLst/>
          </a:prstGeom>
          <a:noFill/>
          <a:ln>
            <a:noFill/>
          </a:ln>
        </p:spPr>
        <p:txBody>
          <a:bodyPr spcFirstLastPara="1" wrap="square" lIns="91425" tIns="45700" rIns="91425" bIns="45700" anchor="t" anchorCtr="0">
            <a:noAutofit/>
          </a:bodyPr>
          <a:lstStyle/>
          <a:p>
            <a:pPr marL="0" marR="0" lvl="0" indent="-177800" algn="l" rtl="0">
              <a:lnSpc>
                <a:spcPct val="100000"/>
              </a:lnSpc>
              <a:spcBef>
                <a:spcPts val="0"/>
              </a:spcBef>
              <a:spcAft>
                <a:spcPts val="0"/>
              </a:spcAft>
              <a:buClr>
                <a:schemeClr val="dk1"/>
              </a:buClr>
              <a:buSzPts val="2800"/>
              <a:buFont typeface="Times New Roman"/>
              <a:buChar char="•"/>
            </a:pPr>
            <a:r>
              <a:rPr lang="en-US" sz="2800" b="0" i="0" u="none">
                <a:solidFill>
                  <a:schemeClr val="dk1"/>
                </a:solidFill>
                <a:latin typeface="Times New Roman"/>
                <a:ea typeface="Times New Roman"/>
                <a:cs typeface="Times New Roman"/>
                <a:sym typeface="Times New Roman"/>
              </a:rPr>
              <a:t> Regulatory region has a binding site for RNA polymerase. </a:t>
            </a:r>
            <a:endParaRPr/>
          </a:p>
        </p:txBody>
      </p:sp>
      <p:pic>
        <p:nvPicPr>
          <p:cNvPr id="163" name="Google Shape;163;p20" descr="RNA.jpg"/>
          <p:cNvPicPr preferRelativeResize="0"/>
          <p:nvPr/>
        </p:nvPicPr>
        <p:blipFill rotWithShape="1">
          <a:blip r:embed="rId5">
            <a:alphaModFix/>
          </a:blip>
          <a:srcRect/>
          <a:stretch/>
        </p:blipFill>
        <p:spPr>
          <a:xfrm>
            <a:off x="5040312" y="5565775"/>
            <a:ext cx="2574925" cy="527050"/>
          </a:xfrm>
          <a:prstGeom prst="rect">
            <a:avLst/>
          </a:prstGeom>
          <a:noFill/>
          <a:ln>
            <a:noFill/>
          </a:ln>
        </p:spPr>
      </p:pic>
      <p:cxnSp>
        <p:nvCxnSpPr>
          <p:cNvPr id="164" name="Google Shape;164;p20"/>
          <p:cNvCxnSpPr/>
          <p:nvPr/>
        </p:nvCxnSpPr>
        <p:spPr>
          <a:xfrm rot="5400000">
            <a:off x="6050756" y="4783931"/>
            <a:ext cx="1376362" cy="44450"/>
          </a:xfrm>
          <a:prstGeom prst="straightConnector1">
            <a:avLst/>
          </a:prstGeom>
          <a:noFill/>
          <a:ln w="44450" cap="flat" cmpd="sng">
            <a:solidFill>
              <a:schemeClr val="dk1"/>
            </a:solidFill>
            <a:prstDash val="solid"/>
            <a:miter lim="800000"/>
            <a:headEnd type="none" w="med" len="med"/>
            <a:tailEnd type="triangle" w="med" len="med"/>
          </a:ln>
        </p:spPr>
      </p:cxnSp>
      <p:sp>
        <p:nvSpPr>
          <p:cNvPr id="165" name="Google Shape;165;p20"/>
          <p:cNvSpPr txBox="1"/>
          <p:nvPr/>
        </p:nvSpPr>
        <p:spPr>
          <a:xfrm>
            <a:off x="4708525" y="5915025"/>
            <a:ext cx="3479800" cy="83185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copy of coding region</a:t>
            </a:r>
            <a:endParaRPr/>
          </a:p>
          <a:p>
            <a:pPr marL="0" marR="0" lvl="0" indent="0" algn="ctr" rtl="0">
              <a:lnSpc>
                <a:spcPct val="100000"/>
              </a:lnSpc>
              <a:spcBef>
                <a:spcPts val="0"/>
              </a:spcBef>
              <a:spcAft>
                <a:spcPts val="0"/>
              </a:spcAft>
              <a:buClr>
                <a:schemeClr val="dk1"/>
              </a:buClr>
              <a:buSzPts val="2400"/>
              <a:buFont typeface="Times New Roman"/>
              <a:buNone/>
            </a:pPr>
            <a:r>
              <a:rPr lang="en-US" sz="2400" b="1" i="0" u="none">
                <a:solidFill>
                  <a:schemeClr val="dk1"/>
                </a:solidFill>
                <a:latin typeface="Times New Roman"/>
                <a:ea typeface="Times New Roman"/>
                <a:cs typeface="Times New Roman"/>
                <a:sym typeface="Times New Roman"/>
              </a:rPr>
              <a:t>messenger RNA (mRNA)</a:t>
            </a:r>
            <a:endParaRPr/>
          </a:p>
        </p:txBody>
      </p:sp>
      <p:sp>
        <p:nvSpPr>
          <p:cNvPr id="166" name="Google Shape;166;p20"/>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8</a:t>
            </a:fld>
            <a:endParaRPr/>
          </a:p>
        </p:txBody>
      </p:sp>
      <p:sp>
        <p:nvSpPr>
          <p:cNvPr id="167" name="Google Shape;167;p20"/>
          <p:cNvSpPr txBox="1"/>
          <p:nvPr/>
        </p:nvSpPr>
        <p:spPr>
          <a:xfrm>
            <a:off x="0" y="6303962"/>
            <a:ext cx="4659312" cy="5540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000"/>
              <a:buFont typeface="Times New Roman"/>
              <a:buNone/>
            </a:pPr>
            <a:r>
              <a:rPr lang="en-US" sz="1000" b="0" i="0" u="none">
                <a:solidFill>
                  <a:schemeClr val="dk1"/>
                </a:solidFill>
                <a:latin typeface="Times New Roman"/>
                <a:ea typeface="Times New Roman"/>
                <a:cs typeface="Times New Roman"/>
                <a:sym typeface="Times New Roman"/>
              </a:rPr>
              <a:t>DNA: http://commons.wikimedia.org/wiki/File:Helix84.JPG</a:t>
            </a:r>
            <a:endParaRPr/>
          </a:p>
          <a:p>
            <a:pPr marL="0" marR="0" lvl="0" indent="0" algn="l" rtl="0">
              <a:lnSpc>
                <a:spcPct val="100000"/>
              </a:lnSpc>
              <a:spcBef>
                <a:spcPts val="0"/>
              </a:spcBef>
              <a:spcAft>
                <a:spcPts val="0"/>
              </a:spcAft>
              <a:buClr>
                <a:schemeClr val="dk1"/>
              </a:buClr>
              <a:buSzPts val="1000"/>
              <a:buFont typeface="Times New Roman"/>
              <a:buNone/>
            </a:pPr>
            <a:r>
              <a:rPr lang="en-US" sz="1000" b="0" i="0" u="none">
                <a:solidFill>
                  <a:schemeClr val="dk1"/>
                </a:solidFill>
                <a:latin typeface="Times New Roman"/>
                <a:ea typeface="Times New Roman"/>
                <a:cs typeface="Times New Roman"/>
                <a:sym typeface="Times New Roman"/>
              </a:rPr>
              <a:t>RNA Polymerase: http://commons.wikimedia.org/wiki/File:PDB_1sfo_EBI.jpg</a:t>
            </a:r>
            <a:endParaRPr/>
          </a:p>
          <a:p>
            <a:pPr marL="0" marR="0" lvl="0" indent="0" algn="l" rtl="0">
              <a:lnSpc>
                <a:spcPct val="100000"/>
              </a:lnSpc>
              <a:spcBef>
                <a:spcPts val="0"/>
              </a:spcBef>
              <a:spcAft>
                <a:spcPts val="0"/>
              </a:spcAft>
              <a:buClr>
                <a:schemeClr val="dk1"/>
              </a:buClr>
              <a:buSzPts val="1000"/>
              <a:buFont typeface="Times New Roman"/>
              <a:buNone/>
            </a:pPr>
            <a:r>
              <a:rPr lang="en-US" sz="1000" b="0" i="0" u="none">
                <a:solidFill>
                  <a:schemeClr val="dk1"/>
                </a:solidFill>
                <a:latin typeface="Times New Roman"/>
                <a:ea typeface="Times New Roman"/>
                <a:cs typeface="Times New Roman"/>
                <a:sym typeface="Times New Roman"/>
              </a:rPr>
              <a:t>RNA: http://commons.wikimedia.org/wiki/File:Simple_transcription_termination1.svg</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1"/>
          <p:cNvSpPr txBox="1">
            <a:spLocks noGrp="1"/>
          </p:cNvSpPr>
          <p:nvPr>
            <p:ph type="title" idx="4294967295"/>
          </p:nvPr>
        </p:nvSpPr>
        <p:spPr>
          <a:xfrm>
            <a:off x="76200" y="0"/>
            <a:ext cx="3581400" cy="7620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00"/>
              <a:buFont typeface="Times New Roman"/>
              <a:buNone/>
            </a:pPr>
            <a:r>
              <a:rPr lang="en-US" sz="3600" b="1" i="0" u="none" strike="noStrike" cap="none">
                <a:solidFill>
                  <a:schemeClr val="dk2"/>
                </a:solidFill>
                <a:latin typeface="Times New Roman"/>
                <a:ea typeface="Times New Roman"/>
                <a:cs typeface="Times New Roman"/>
                <a:sym typeface="Times New Roman"/>
              </a:rPr>
              <a:t>Transcription</a:t>
            </a:r>
            <a:endParaRPr/>
          </a:p>
        </p:txBody>
      </p:sp>
      <p:sp>
        <p:nvSpPr>
          <p:cNvPr id="173" name="Google Shape;173;p21"/>
          <p:cNvSpPr txBox="1"/>
          <p:nvPr/>
        </p:nvSpPr>
        <p:spPr>
          <a:xfrm>
            <a:off x="228600" y="609600"/>
            <a:ext cx="8051800" cy="579437"/>
          </a:xfrm>
          <a:prstGeom prst="rect">
            <a:avLst/>
          </a:prstGeom>
          <a:noFill/>
          <a:ln>
            <a:noFill/>
          </a:ln>
        </p:spPr>
        <p:txBody>
          <a:bodyPr spcFirstLastPara="1" wrap="square" lIns="91425" tIns="45700" rIns="91425" bIns="45700" anchor="t" anchorCtr="0">
            <a:noAutofit/>
          </a:bodyPr>
          <a:lstStyle/>
          <a:p>
            <a:pPr marL="0" marR="0" lvl="0" indent="-203200" algn="l" rtl="0">
              <a:lnSpc>
                <a:spcPct val="100000"/>
              </a:lnSpc>
              <a:spcBef>
                <a:spcPts val="0"/>
              </a:spcBef>
              <a:spcAft>
                <a:spcPts val="0"/>
              </a:spcAft>
              <a:buClr>
                <a:schemeClr val="dk1"/>
              </a:buClr>
              <a:buSzPts val="3200"/>
              <a:buFont typeface="Times New Roman"/>
              <a:buChar char="•"/>
            </a:pPr>
            <a:r>
              <a:rPr lang="en-US" sz="3200" b="0" i="0" u="none">
                <a:solidFill>
                  <a:schemeClr val="dk1"/>
                </a:solidFill>
                <a:latin typeface="Times New Roman"/>
                <a:ea typeface="Times New Roman"/>
                <a:cs typeface="Times New Roman"/>
                <a:sym typeface="Times New Roman"/>
              </a:rPr>
              <a:t> Similar to DNA replication, but different.</a:t>
            </a:r>
            <a:endParaRPr/>
          </a:p>
        </p:txBody>
      </p:sp>
      <p:sp>
        <p:nvSpPr>
          <p:cNvPr id="174" name="Google Shape;174;p21"/>
          <p:cNvSpPr txBox="1"/>
          <p:nvPr/>
        </p:nvSpPr>
        <p:spPr>
          <a:xfrm>
            <a:off x="657225" y="1077912"/>
            <a:ext cx="7331075" cy="1077912"/>
          </a:xfrm>
          <a:prstGeom prst="rect">
            <a:avLst/>
          </a:prstGeom>
          <a:noFill/>
          <a:ln>
            <a:noFill/>
          </a:ln>
        </p:spPr>
        <p:txBody>
          <a:bodyPr spcFirstLastPara="1" wrap="square" lIns="91425" tIns="45700" rIns="91425" bIns="45700" anchor="t" anchorCtr="0">
            <a:noAutofit/>
          </a:bodyPr>
          <a:lstStyle/>
          <a:p>
            <a:pPr marL="0" marR="0" lvl="0" indent="-203200" algn="l" rtl="0">
              <a:lnSpc>
                <a:spcPct val="100000"/>
              </a:lnSpc>
              <a:spcBef>
                <a:spcPts val="0"/>
              </a:spcBef>
              <a:spcAft>
                <a:spcPts val="0"/>
              </a:spcAft>
              <a:buClr>
                <a:schemeClr val="dk1"/>
              </a:buClr>
              <a:buSzPts val="3200"/>
              <a:buFont typeface="Times New Roman"/>
              <a:buChar char="•"/>
            </a:pPr>
            <a:r>
              <a:rPr lang="en-US" sz="3200" b="0" i="0" u="none">
                <a:solidFill>
                  <a:schemeClr val="dk1"/>
                </a:solidFill>
                <a:latin typeface="Times New Roman"/>
                <a:ea typeface="Times New Roman"/>
                <a:cs typeface="Times New Roman"/>
                <a:sym typeface="Times New Roman"/>
              </a:rPr>
              <a:t> Copies only one of the two strands.</a:t>
            </a:r>
            <a:endParaRPr/>
          </a:p>
          <a:p>
            <a:pPr marL="0" marR="0" lvl="0" indent="-203200" algn="l" rtl="0">
              <a:lnSpc>
                <a:spcPct val="100000"/>
              </a:lnSpc>
              <a:spcBef>
                <a:spcPts val="0"/>
              </a:spcBef>
              <a:spcAft>
                <a:spcPts val="0"/>
              </a:spcAft>
              <a:buClr>
                <a:schemeClr val="dk1"/>
              </a:buClr>
              <a:buSzPts val="3200"/>
              <a:buFont typeface="Times New Roman"/>
              <a:buChar char="•"/>
            </a:pPr>
            <a:r>
              <a:rPr lang="en-US" sz="3200" b="0" i="0" u="none">
                <a:solidFill>
                  <a:schemeClr val="dk1"/>
                </a:solidFill>
                <a:latin typeface="Times New Roman"/>
                <a:ea typeface="Times New Roman"/>
                <a:cs typeface="Times New Roman"/>
                <a:sym typeface="Times New Roman"/>
              </a:rPr>
              <a:t> Makes a copy as RNA, not DNA.</a:t>
            </a:r>
            <a:endParaRPr/>
          </a:p>
        </p:txBody>
      </p:sp>
      <p:pic>
        <p:nvPicPr>
          <p:cNvPr id="175" name="Google Shape;175;p21" descr="transcription-modified.jpg"/>
          <p:cNvPicPr preferRelativeResize="0"/>
          <p:nvPr/>
        </p:nvPicPr>
        <p:blipFill rotWithShape="1">
          <a:blip r:embed="rId3">
            <a:alphaModFix/>
          </a:blip>
          <a:srcRect/>
          <a:stretch/>
        </p:blipFill>
        <p:spPr>
          <a:xfrm>
            <a:off x="0" y="2535237"/>
            <a:ext cx="9144000" cy="2860675"/>
          </a:xfrm>
          <a:prstGeom prst="rect">
            <a:avLst/>
          </a:prstGeom>
          <a:noFill/>
          <a:ln>
            <a:noFill/>
          </a:ln>
        </p:spPr>
      </p:pic>
      <p:cxnSp>
        <p:nvCxnSpPr>
          <p:cNvPr id="176" name="Google Shape;176;p21"/>
          <p:cNvCxnSpPr/>
          <p:nvPr/>
        </p:nvCxnSpPr>
        <p:spPr>
          <a:xfrm rot="10800000" flipH="1">
            <a:off x="4551362" y="3394162"/>
            <a:ext cx="549300" cy="192000"/>
          </a:xfrm>
          <a:prstGeom prst="bentConnector3">
            <a:avLst>
              <a:gd name="adj1" fmla="val 400"/>
            </a:avLst>
          </a:prstGeom>
          <a:noFill/>
          <a:ln w="63500" cap="flat" cmpd="sng">
            <a:solidFill>
              <a:srgbClr val="009973"/>
            </a:solidFill>
            <a:prstDash val="solid"/>
            <a:round/>
            <a:headEnd type="none" w="med" len="med"/>
            <a:tailEnd type="triangle" w="med" len="med"/>
          </a:ln>
        </p:spPr>
      </p:cxnSp>
      <p:sp>
        <p:nvSpPr>
          <p:cNvPr id="177" name="Google Shape;177;p21"/>
          <p:cNvSpPr/>
          <p:nvPr/>
        </p:nvSpPr>
        <p:spPr>
          <a:xfrm>
            <a:off x="647008" y="5624957"/>
            <a:ext cx="568687" cy="461665"/>
          </a:xfrm>
          <a:custGeom>
            <a:avLst/>
            <a:gdLst/>
            <a:ahLst/>
            <a:cxnLst/>
            <a:rect l="l" t="t" r="r" b="b"/>
            <a:pathLst>
              <a:path w="120000" h="120000" extrusionOk="0">
                <a:moveTo>
                  <a:pt x="0" y="0"/>
                </a:moveTo>
                <a:lnTo>
                  <a:pt x="120000" y="0"/>
                </a:lnTo>
                <a:lnTo>
                  <a:pt x="120000" y="120000"/>
                </a:lnTo>
                <a:lnTo>
                  <a:pt x="0" y="120000"/>
                </a:lnTo>
                <a:close/>
                <a:moveTo>
                  <a:pt x="23469" y="37000"/>
                </a:moveTo>
                <a:lnTo>
                  <a:pt x="23469" y="54813"/>
                </a:lnTo>
                <a:lnTo>
                  <a:pt x="28390" y="54813"/>
                </a:lnTo>
                <a:lnTo>
                  <a:pt x="29912" y="52779"/>
                </a:lnTo>
                <a:lnTo>
                  <a:pt x="31333" y="52779"/>
                </a:lnTo>
                <a:lnTo>
                  <a:pt x="31333" y="79967"/>
                </a:lnTo>
                <a:lnTo>
                  <a:pt x="81006" y="79967"/>
                </a:lnTo>
                <a:lnTo>
                  <a:pt x="81006" y="70592"/>
                </a:lnTo>
                <a:lnTo>
                  <a:pt x="88870" y="70592"/>
                </a:lnTo>
                <a:lnTo>
                  <a:pt x="93132" y="75750"/>
                </a:lnTo>
                <a:lnTo>
                  <a:pt x="96531" y="75750"/>
                </a:lnTo>
                <a:lnTo>
                  <a:pt x="96531" y="42625"/>
                </a:lnTo>
                <a:lnTo>
                  <a:pt x="93132" y="42625"/>
                </a:lnTo>
                <a:lnTo>
                  <a:pt x="90189" y="46217"/>
                </a:lnTo>
                <a:lnTo>
                  <a:pt x="81006" y="46217"/>
                </a:lnTo>
                <a:lnTo>
                  <a:pt x="81006" y="42625"/>
                </a:lnTo>
                <a:lnTo>
                  <a:pt x="78113" y="38875"/>
                </a:lnTo>
                <a:lnTo>
                  <a:pt x="29912" y="38875"/>
                </a:lnTo>
                <a:lnTo>
                  <a:pt x="28390" y="37000"/>
                </a:lnTo>
                <a:close/>
              </a:path>
              <a:path w="120000" h="120000" fill="darken" extrusionOk="0">
                <a:moveTo>
                  <a:pt x="23469" y="37000"/>
                </a:moveTo>
                <a:lnTo>
                  <a:pt x="23469" y="54813"/>
                </a:lnTo>
                <a:lnTo>
                  <a:pt x="28390" y="54813"/>
                </a:lnTo>
                <a:lnTo>
                  <a:pt x="29912" y="52779"/>
                </a:lnTo>
                <a:lnTo>
                  <a:pt x="31333" y="52779"/>
                </a:lnTo>
                <a:lnTo>
                  <a:pt x="31333" y="79967"/>
                </a:lnTo>
                <a:lnTo>
                  <a:pt x="81006" y="79967"/>
                </a:lnTo>
                <a:lnTo>
                  <a:pt x="81006" y="70592"/>
                </a:lnTo>
                <a:lnTo>
                  <a:pt x="88870" y="70592"/>
                </a:lnTo>
                <a:lnTo>
                  <a:pt x="93132" y="75750"/>
                </a:lnTo>
                <a:lnTo>
                  <a:pt x="96531" y="75750"/>
                </a:lnTo>
                <a:lnTo>
                  <a:pt x="96531" y="42625"/>
                </a:lnTo>
                <a:lnTo>
                  <a:pt x="93132" y="42625"/>
                </a:lnTo>
                <a:lnTo>
                  <a:pt x="90189" y="46217"/>
                </a:lnTo>
                <a:lnTo>
                  <a:pt x="81006" y="46217"/>
                </a:lnTo>
                <a:lnTo>
                  <a:pt x="81006" y="42625"/>
                </a:lnTo>
                <a:lnTo>
                  <a:pt x="78113" y="38875"/>
                </a:lnTo>
                <a:lnTo>
                  <a:pt x="29912" y="38875"/>
                </a:lnTo>
                <a:lnTo>
                  <a:pt x="28390" y="37000"/>
                </a:lnTo>
                <a:close/>
              </a:path>
              <a:path w="120000" h="120000" fill="none" extrusionOk="0">
                <a:moveTo>
                  <a:pt x="23469" y="37000"/>
                </a:moveTo>
                <a:lnTo>
                  <a:pt x="28390" y="37000"/>
                </a:lnTo>
                <a:lnTo>
                  <a:pt x="29912" y="38875"/>
                </a:lnTo>
                <a:lnTo>
                  <a:pt x="78113" y="38875"/>
                </a:lnTo>
                <a:lnTo>
                  <a:pt x="81006" y="42625"/>
                </a:lnTo>
                <a:lnTo>
                  <a:pt x="81006" y="46217"/>
                </a:lnTo>
                <a:lnTo>
                  <a:pt x="90189" y="46217"/>
                </a:lnTo>
                <a:lnTo>
                  <a:pt x="93132" y="42625"/>
                </a:lnTo>
                <a:lnTo>
                  <a:pt x="96531" y="42625"/>
                </a:lnTo>
                <a:lnTo>
                  <a:pt x="96531" y="75750"/>
                </a:lnTo>
                <a:lnTo>
                  <a:pt x="93132" y="75750"/>
                </a:lnTo>
                <a:lnTo>
                  <a:pt x="88870" y="70592"/>
                </a:lnTo>
                <a:lnTo>
                  <a:pt x="81006" y="70592"/>
                </a:lnTo>
                <a:lnTo>
                  <a:pt x="81006" y="79967"/>
                </a:lnTo>
                <a:lnTo>
                  <a:pt x="31333" y="79967"/>
                </a:lnTo>
                <a:lnTo>
                  <a:pt x="31333" y="52779"/>
                </a:lnTo>
                <a:lnTo>
                  <a:pt x="29912" y="52779"/>
                </a:lnTo>
                <a:lnTo>
                  <a:pt x="28390" y="54813"/>
                </a:lnTo>
                <a:lnTo>
                  <a:pt x="23469" y="54813"/>
                </a:lnTo>
                <a:close/>
              </a:path>
              <a:path w="120000" h="120000" fill="none" extrusionOk="0">
                <a:moveTo>
                  <a:pt x="0" y="0"/>
                </a:moveTo>
                <a:lnTo>
                  <a:pt x="120000" y="0"/>
                </a:lnTo>
                <a:lnTo>
                  <a:pt x="120000" y="120000"/>
                </a:lnTo>
                <a:lnTo>
                  <a:pt x="0" y="120000"/>
                </a:lnTo>
                <a:close/>
              </a:path>
            </a:pathLst>
          </a:custGeom>
          <a:solidFill>
            <a:schemeClr val="accent1"/>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endParaRPr sz="2400" b="1" i="0" u="none" strike="noStrike" cap="none">
              <a:solidFill>
                <a:schemeClr val="dk1"/>
              </a:solidFill>
              <a:latin typeface="Times New Roman"/>
              <a:ea typeface="Times New Roman"/>
              <a:cs typeface="Times New Roman"/>
              <a:sym typeface="Times New Roman"/>
            </a:endParaRPr>
          </a:p>
        </p:txBody>
      </p:sp>
      <p:sp>
        <p:nvSpPr>
          <p:cNvPr id="178" name="Google Shape;178;p21"/>
          <p:cNvSpPr txBox="1"/>
          <p:nvPr/>
        </p:nvSpPr>
        <p:spPr>
          <a:xfrm>
            <a:off x="1392237" y="5411787"/>
            <a:ext cx="7362825" cy="12001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Times New Roman"/>
              <a:buNone/>
            </a:pPr>
            <a:r>
              <a:rPr lang="en-US" sz="2400" b="0" i="0" u="none">
                <a:solidFill>
                  <a:schemeClr val="dk1"/>
                </a:solidFill>
                <a:latin typeface="Times New Roman"/>
                <a:ea typeface="Times New Roman"/>
                <a:cs typeface="Times New Roman"/>
                <a:sym typeface="Times New Roman"/>
              </a:rPr>
              <a:t>Transcription: </a:t>
            </a:r>
            <a:r>
              <a:rPr lang="en-US" sz="2400" b="0" i="0" u="sng">
                <a:solidFill>
                  <a:schemeClr val="hlink"/>
                </a:solidFill>
                <a:latin typeface="Times New Roman"/>
                <a:ea typeface="Times New Roman"/>
                <a:cs typeface="Times New Roman"/>
                <a:sym typeface="Times New Roman"/>
                <a:hlinkClick r:id="rId4"/>
              </a:rPr>
              <a:t>http://www.dnai.org/a/index.html</a:t>
            </a:r>
            <a:r>
              <a:rPr lang="en-US" sz="2400" b="0" i="0" u="none">
                <a:solidFill>
                  <a:schemeClr val="dk1"/>
                </a:solidFill>
                <a:latin typeface="Times New Roman"/>
                <a:ea typeface="Times New Roman"/>
                <a:cs typeface="Times New Roman"/>
                <a:sym typeface="Times New Roman"/>
              </a:rPr>
              <a:t> and </a:t>
            </a:r>
            <a:r>
              <a:rPr lang="en-US" sz="2400" b="0" i="0" u="sng">
                <a:solidFill>
                  <a:schemeClr val="hlink"/>
                </a:solidFill>
                <a:latin typeface="Times New Roman"/>
                <a:ea typeface="Times New Roman"/>
                <a:cs typeface="Times New Roman"/>
                <a:sym typeface="Times New Roman"/>
                <a:hlinkClick r:id="rId5"/>
              </a:rPr>
              <a:t>http://www.stolaf.edu/people/giannini/flashanimat/molgenetics/transcription.swf</a:t>
            </a:r>
            <a:r>
              <a:rPr lang="en-US" sz="2400" b="0" i="0" u="none">
                <a:solidFill>
                  <a:srgbClr val="FF1C01"/>
                </a:solidFill>
                <a:latin typeface="Times New Roman"/>
                <a:ea typeface="Times New Roman"/>
                <a:cs typeface="Times New Roman"/>
                <a:sym typeface="Times New Roman"/>
              </a:rPr>
              <a:t> </a:t>
            </a:r>
            <a:r>
              <a:rPr lang="en-US" sz="2400" b="0" i="0" u="none">
                <a:solidFill>
                  <a:schemeClr val="dk1"/>
                </a:solidFill>
                <a:latin typeface="Times New Roman"/>
                <a:ea typeface="Times New Roman"/>
                <a:cs typeface="Times New Roman"/>
                <a:sym typeface="Times New Roman"/>
              </a:rPr>
              <a:t> </a:t>
            </a:r>
            <a:endParaRPr/>
          </a:p>
        </p:txBody>
      </p:sp>
      <p:sp>
        <p:nvSpPr>
          <p:cNvPr id="179" name="Google Shape;179;p21"/>
          <p:cNvSpPr txBox="1"/>
          <p:nvPr/>
        </p:nvSpPr>
        <p:spPr>
          <a:xfrm>
            <a:off x="7239000" y="6513512"/>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9</a:t>
            </a:fld>
            <a:endParaRPr/>
          </a:p>
        </p:txBody>
      </p:sp>
      <p:sp>
        <p:nvSpPr>
          <p:cNvPr id="180" name="Google Shape;180;p21"/>
          <p:cNvSpPr txBox="1"/>
          <p:nvPr/>
        </p:nvSpPr>
        <p:spPr>
          <a:xfrm>
            <a:off x="0" y="6611937"/>
            <a:ext cx="4572000" cy="2460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000"/>
              <a:buFont typeface="Times New Roman"/>
              <a:buNone/>
            </a:pPr>
            <a:r>
              <a:rPr lang="en-US" sz="1000" b="0" i="0" u="none">
                <a:solidFill>
                  <a:schemeClr val="dk1"/>
                </a:solidFill>
                <a:latin typeface="Times New Roman"/>
                <a:ea typeface="Times New Roman"/>
                <a:cs typeface="Times New Roman"/>
                <a:sym typeface="Times New Roman"/>
              </a:rPr>
              <a:t>Source: http://commons.wikimedia.org/wiki/File:DNA_transcription.svg </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2349</Words>
  <Application>Microsoft Office PowerPoint</Application>
  <PresentationFormat>Экран (4:3)</PresentationFormat>
  <Paragraphs>574</Paragraphs>
  <Slides>42</Slides>
  <Notes>42</Notes>
  <HiddenSlides>0</HiddenSlides>
  <MMClips>0</MMClips>
  <ScaleCrop>false</ScaleCrop>
  <HeadingPairs>
    <vt:vector size="4" baseType="variant">
      <vt:variant>
        <vt:lpstr>Тема</vt:lpstr>
      </vt:variant>
      <vt:variant>
        <vt:i4>1</vt:i4>
      </vt:variant>
      <vt:variant>
        <vt:lpstr>Заголовки слайдов</vt:lpstr>
      </vt:variant>
      <vt:variant>
        <vt:i4>42</vt:i4>
      </vt:variant>
    </vt:vector>
  </HeadingPairs>
  <TitlesOfParts>
    <vt:vector size="43" baseType="lpstr">
      <vt:lpstr>Default Design</vt:lpstr>
      <vt:lpstr> Decoding the Flu  Norris Armstrong University of Georgia </vt:lpstr>
      <vt:lpstr>Слайд 2</vt:lpstr>
      <vt:lpstr>Слайд 3</vt:lpstr>
      <vt:lpstr>Слайд 4</vt:lpstr>
      <vt:lpstr>Слайд 5</vt:lpstr>
      <vt:lpstr>Слайд 6</vt:lpstr>
      <vt:lpstr>What is a Gene?  </vt:lpstr>
      <vt:lpstr>Transcription</vt:lpstr>
      <vt:lpstr>Transcription</vt:lpstr>
      <vt:lpstr>Слайд 10</vt:lpstr>
      <vt:lpstr>Transcription</vt:lpstr>
      <vt:lpstr>Translation</vt:lpstr>
      <vt:lpstr>Слайд 13</vt:lpstr>
      <vt:lpstr>Слайд 14</vt:lpstr>
      <vt:lpstr>Bases in DNA/RNA form triplet code</vt:lpstr>
      <vt:lpstr>Translation</vt:lpstr>
      <vt:lpstr>Translation</vt:lpstr>
      <vt:lpstr>Слайд 18</vt:lpstr>
      <vt:lpstr>Слайд 19</vt:lpstr>
      <vt:lpstr>Слайд 20</vt:lpstr>
      <vt:lpstr>Bases in DNA/RNA form triplet code</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Decoding the Flu  Norris Armstrong University of Georgia </dc:title>
  <cp:lastModifiedBy>Илья</cp:lastModifiedBy>
  <cp:revision>1</cp:revision>
  <dcterms:modified xsi:type="dcterms:W3CDTF">2019-11-10T19:48:10Z</dcterms:modified>
</cp:coreProperties>
</file>